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57" r:id="rId13"/>
    <p:sldId id="258" r:id="rId14"/>
    <p:sldId id="259" r:id="rId15"/>
    <p:sldId id="260" r:id="rId16"/>
    <p:sldId id="262" r:id="rId17"/>
    <p:sldId id="263" r:id="rId18"/>
    <p:sldId id="264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7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12/13/2023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Word1.doc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6611" y="4776439"/>
            <a:ext cx="7766936" cy="1646302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Przedszkole Miejskie nr 1 „Tęczowa Jedyneczka” </a:t>
            </a:r>
            <a:b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Rawie Mazowieckiej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36611" y="5325842"/>
            <a:ext cx="7766936" cy="1096899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64" y="150729"/>
            <a:ext cx="2334970" cy="19569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3276" y="150729"/>
            <a:ext cx="2237698" cy="19944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51" y="1533601"/>
            <a:ext cx="3134008" cy="21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9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91250" y="2662442"/>
            <a:ext cx="7766936" cy="1646302"/>
          </a:xfrm>
        </p:spPr>
        <p:txBody>
          <a:bodyPr/>
          <a:lstStyle/>
          <a:p>
            <a:pPr algn="ctr"/>
            <a:r>
              <a:rPr lang="pl-PL" sz="2400" dirty="0"/>
              <a:t/>
            </a:r>
            <a:br>
              <a:rPr lang="pl-PL" sz="2400" dirty="0"/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W roku szkolnym 2022/2023 w naszej placówce realizowany był projekt edukacyjny „Rawa Mazowiecka wspiera przedszkolaków”. Dzieci uczestniczyły </a:t>
            </a:r>
            <a:br>
              <a:rPr lang="pl-PL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w indywidualnych zajęciach specjalistycznych </a:t>
            </a:r>
            <a:br>
              <a:rPr lang="pl-PL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oraz zajęciach grupowych, które dotyczyły m.in. emocji </a:t>
            </a:r>
            <a:br>
              <a:rPr lang="pl-PL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i przyrody. Nauczycielki miały możliwość uczestniczenia </a:t>
            </a:r>
            <a:br>
              <a:rPr lang="pl-PL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w szkoleniach np. Trening Umiejętności Społecznych. 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-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098" name="Picture 2" descr="C:\Users\Tomek\Desktop\PREZENTACJA PROMOCJA\330479127_528645775847689_149754138905184032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0" y="3030416"/>
            <a:ext cx="2860431" cy="3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omek\Desktop\PREZENTACJA PROMOCJA\331479606_1049478976008310_704637583018730227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4" y="3030416"/>
            <a:ext cx="4203923" cy="3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omek\Desktop\PREZENTACJA PROMOCJA\334663676_885024439447988_7207847194389057220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278" y="3030416"/>
            <a:ext cx="3856892" cy="34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3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7569" y="140677"/>
            <a:ext cx="9202616" cy="1320800"/>
          </a:xfrm>
        </p:spPr>
        <p:txBody>
          <a:bodyPr>
            <a:noAutofit/>
          </a:bodyPr>
          <a:lstStyle/>
          <a:p>
            <a:pPr algn="ctr"/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minionym roku szkolnym przy placu zabaw została utworzona ekologiczna „Tęczowa ścieżka” w ramach realizowanego projektu „Edukacja ekologiczna </a:t>
            </a:r>
            <a:br>
              <a:rPr lang="pl-PL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w szkołach i przedszkolach” organizowanego i współfinansowanego przez Wojewódzki Fundusz Ochrony Środowiska i Gospodarki Wodnej w Łodzi. Dzięki niej przedszkolaki mają możliwość bezpośredniego kontaktu ze światem roślin </a:t>
            </a:r>
            <a:br>
              <a:rPr lang="pl-PL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latin typeface="Times New Roman" pitchFamily="18" charset="0"/>
                <a:cs typeface="Times New Roman" pitchFamily="18" charset="0"/>
              </a:rPr>
              <a:t>i ptaków, poszerzają swoją wiedzę na temat otaczającej przyrody, samodzielnie badają zjawiska pogodowe i atmosferyczne. </a:t>
            </a:r>
            <a:endParaRPr lang="pl-PL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Tomek\Desktop\PREZENTACJA PROMOCJA\image00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2" y="2460380"/>
            <a:ext cx="3048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omek\Downloads\received_73250001559662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104" y="2460380"/>
            <a:ext cx="3267841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omek\Downloads\IMG_20230928_1329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23" y="2460380"/>
            <a:ext cx="309504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42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19962" y="1482139"/>
            <a:ext cx="898945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Wyniki autoewaluacji przeprowadzonej w </a:t>
            </a:r>
            <a:r>
              <a:rPr lang="pl-PL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półroczu </a:t>
            </a:r>
            <a:r>
              <a:rPr lang="pl-PL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roku </a:t>
            </a:r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szkolnego </a:t>
            </a:r>
            <a:r>
              <a:rPr lang="pl-PL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2023/2024 </a:t>
            </a:r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Przedszkolu Miejskim nr 1 „Tęczowa Jedyneczka” </a:t>
            </a:r>
            <a:b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Rawie Mazowieckiej</a:t>
            </a:r>
          </a:p>
        </p:txBody>
      </p:sp>
    </p:spTree>
    <p:extLst>
      <p:ext uri="{BB962C8B-B14F-4D97-AF65-F5344CB8AC3E}">
        <p14:creationId xmlns:p14="http://schemas.microsoft.com/office/powerpoint/2010/main" val="242197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4036" y="756038"/>
            <a:ext cx="7766936" cy="1646302"/>
          </a:xfrm>
        </p:spPr>
        <p:txBody>
          <a:bodyPr/>
          <a:lstStyle/>
          <a:p>
            <a:pPr algn="ctr"/>
            <a:r>
              <a:rPr lang="pl-PL" dirty="0" smtClean="0"/>
              <a:t>STANDARDY PPZ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15155" y="2685675"/>
            <a:ext cx="9787944" cy="1096899"/>
          </a:xfrm>
        </p:spPr>
        <p:txBody>
          <a:bodyPr>
            <a:noAutofit/>
          </a:bodyPr>
          <a:lstStyle/>
          <a:p>
            <a:pPr algn="just"/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Koncepcja pracy przedszkola, jego organizacja i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sprzyjają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realizacji długofalowych, zaplanowanych działań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dla wzmacniania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zdrowia dzieci, pracowników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rodziców dzieci.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Klimat społeczny przedszkola sprzyja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dobremu samopoczuciu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zdrowiu dzieci, pracowników i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rodziców dzieci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Przedszkole prowadzi edukację zdrowotną dzieci i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stwarza im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warunki do praktykowania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codziennym życiu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zachowań prozdrowotnych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Przedszkole podejmuje działania w celu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zwiększenia kompetencji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pracowników i rodziców dzieci w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zakresie dbałości 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zdrowie oraz do prowadzenia edukacji </a:t>
            </a:r>
            <a:r>
              <a:rPr lang="pl-PL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zdrowotnej dzieci</a:t>
            </a:r>
            <a:r>
              <a:rPr lang="pl-PL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3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36610" y="56047"/>
            <a:ext cx="7766936" cy="734096"/>
          </a:xfrm>
        </p:spPr>
        <p:txBody>
          <a:bodyPr/>
          <a:lstStyle/>
          <a:p>
            <a:pPr algn="ctr"/>
            <a:r>
              <a:rPr lang="pl-PL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1</a:t>
            </a:r>
            <a:endParaRPr lang="pl-PL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6627" y="532236"/>
            <a:ext cx="8788986" cy="1682601"/>
          </a:xfrm>
        </p:spPr>
        <p:txBody>
          <a:bodyPr>
            <a:normAutofit fontScale="40000" lnSpcReduction="20000"/>
          </a:bodyPr>
          <a:lstStyle/>
          <a:p>
            <a:endParaRPr lang="pl-PL" dirty="0"/>
          </a:p>
          <a:p>
            <a:pPr algn="ctr"/>
            <a:r>
              <a:rPr lang="pl-PL" sz="6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Koncepcja pracy przedszkola, jego organizacja </a:t>
            </a:r>
            <a: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6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sprzyjają realizacji długofalowych, zaplanowanych działań dla wzmacniania zdrowia dzieci, pracowników </a:t>
            </a:r>
            <a: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6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6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rodziców dzieci.</a:t>
            </a:r>
            <a:r>
              <a:rPr lang="pl-PL" sz="6700" dirty="0">
                <a:solidFill>
                  <a:schemeClr val="tx1"/>
                </a:solidFill>
              </a:rPr>
              <a:t> </a:t>
            </a:r>
          </a:p>
        </p:txBody>
      </p:sp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124126"/>
              </p:ext>
            </p:extLst>
          </p:nvPr>
        </p:nvGraphicFramePr>
        <p:xfrm>
          <a:off x="2684463" y="2098675"/>
          <a:ext cx="6154737" cy="495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Dokument" r:id="rId3" imgW="5757228" imgH="4647801" progId="Word.Document.12">
                  <p:embed/>
                </p:oleObj>
              </mc:Choice>
              <mc:Fallback>
                <p:oleObj name="Dokument" r:id="rId3" imgW="5757228" imgH="464780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84463" y="2098675"/>
                        <a:ext cx="6154737" cy="4959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625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53792" y="1056067"/>
            <a:ext cx="9028090" cy="1475062"/>
          </a:xfrm>
        </p:spPr>
        <p:txBody>
          <a:bodyPr/>
          <a:lstStyle/>
          <a:p>
            <a:pPr algn="ctr"/>
            <a:r>
              <a:rPr lang="pl-PL" dirty="0"/>
              <a:t/>
            </a:r>
            <a:br>
              <a:rPr lang="pl-PL" dirty="0"/>
            </a:br>
            <a:r>
              <a:rPr lang="pl-PL" sz="4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1 </a:t>
            </a: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Koncepcja 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pracy przedszkola, jego organizacja </a:t>
            </a: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sprzyjają realizacji długofalowych, zaplanowanych działań dla wzmacniania </a:t>
            </a: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zdrowia 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dzieci, pracowników </a:t>
            </a: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rodziców dzieci 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53792" y="2531129"/>
            <a:ext cx="9375819" cy="1096899"/>
          </a:xfrm>
        </p:spPr>
        <p:txBody>
          <a:bodyPr>
            <a:normAutofit fontScale="25000" lnSpcReduction="20000"/>
          </a:bodyPr>
          <a:lstStyle/>
          <a:p>
            <a:pPr algn="ctr"/>
            <a:endParaRPr lang="pl-PL" sz="1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112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</a:t>
            </a:r>
            <a:endParaRPr lang="pl-PL" sz="11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Społeczność przedszkolna rozumie i uważa, że zdrowie </a:t>
            </a:r>
            <a: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9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 samopoczucie jest ważną sprawą. </a:t>
            </a:r>
            <a:endParaRPr lang="pl-PL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Biblioteka przedszkolna wyposażona jest w publikacje </a:t>
            </a:r>
            <a:b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tematyce zdrowotnej, które wykorzystywane są na zajęciach dydaktycznych.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9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Dokumentacja przedszkolna zawiera treści Programu Promocji Zdrowia.</a:t>
            </a:r>
          </a:p>
          <a:p>
            <a:r>
              <a:rPr lang="pl-PL" sz="800" dirty="0" smtClean="0"/>
              <a:t> </a:t>
            </a:r>
            <a:endParaRPr lang="pl-PL" sz="800" dirty="0"/>
          </a:p>
          <a:p>
            <a:endParaRPr lang="pl-PL" sz="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sz="9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pl-PL" sz="9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40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30675" y="1232237"/>
            <a:ext cx="7766936" cy="882633"/>
          </a:xfrm>
        </p:spPr>
        <p:txBody>
          <a:bodyPr/>
          <a:lstStyle/>
          <a:p>
            <a:pPr algn="ctr"/>
            <a:r>
              <a:rPr lang="pl-PL" sz="4800" b="1" dirty="0" smtClean="0">
                <a:latin typeface="Times New Roman" pitchFamily="18" charset="0"/>
                <a:cs typeface="Times New Roman" panose="02020603050405020304" pitchFamily="18" charset="0"/>
              </a:rPr>
              <a:t>Standard 2</a:t>
            </a:r>
            <a:r>
              <a:rPr lang="pl-PL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800" dirty="0">
                <a:latin typeface="Times New Roman" pitchFamily="18" charset="0"/>
                <a:cs typeface="Times New Roman" pitchFamily="18" charset="0"/>
              </a:rPr>
            </a:b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Klimat społeczny przedszkola sprzyja dobremu samopoczuciu </a:t>
            </a:r>
            <a:b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zdrowiu dzieci, pracowników i rodziców dzieci. </a:t>
            </a:r>
            <a:r>
              <a:rPr lang="pl-PL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4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59337" y="2041732"/>
            <a:ext cx="7766936" cy="1096899"/>
          </a:xfrm>
        </p:spPr>
        <p:txBody>
          <a:bodyPr/>
          <a:lstStyle/>
          <a:p>
            <a:endParaRPr lang="pl-PL" dirty="0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092199" y="1408439"/>
            <a:ext cx="8024813" cy="5646615"/>
            <a:chOff x="730" y="912"/>
            <a:chExt cx="5055" cy="328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730" y="912"/>
              <a:ext cx="5043" cy="3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730" y="912"/>
              <a:ext cx="5055" cy="2173"/>
              <a:chOff x="730" y="912"/>
              <a:chExt cx="5055" cy="2173"/>
            </a:xfrm>
          </p:grpSpPr>
          <p:sp>
            <p:nvSpPr>
              <p:cNvPr id="133" name="Rectangle 5"/>
              <p:cNvSpPr>
                <a:spLocks noChangeArrowheads="1"/>
              </p:cNvSpPr>
              <p:nvPr/>
            </p:nvSpPr>
            <p:spPr bwMode="auto">
              <a:xfrm>
                <a:off x="747" y="928"/>
                <a:ext cx="53" cy="41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4" name="Rectangle 6"/>
              <p:cNvSpPr>
                <a:spLocks noChangeArrowheads="1"/>
              </p:cNvSpPr>
              <p:nvPr/>
            </p:nvSpPr>
            <p:spPr bwMode="auto">
              <a:xfrm>
                <a:off x="1776" y="928"/>
                <a:ext cx="57" cy="41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5" name="Rectangle 7"/>
              <p:cNvSpPr>
                <a:spLocks noChangeArrowheads="1"/>
              </p:cNvSpPr>
              <p:nvPr/>
            </p:nvSpPr>
            <p:spPr bwMode="auto">
              <a:xfrm>
                <a:off x="747" y="1342"/>
                <a:ext cx="1086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6" name="Rectangle 8"/>
              <p:cNvSpPr>
                <a:spLocks noChangeArrowheads="1"/>
              </p:cNvSpPr>
              <p:nvPr/>
            </p:nvSpPr>
            <p:spPr bwMode="auto">
              <a:xfrm>
                <a:off x="800" y="928"/>
                <a:ext cx="976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7" name="Rectangle 9"/>
              <p:cNvSpPr>
                <a:spLocks noChangeArrowheads="1"/>
              </p:cNvSpPr>
              <p:nvPr/>
            </p:nvSpPr>
            <p:spPr bwMode="auto">
              <a:xfrm>
                <a:off x="1288" y="929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Rectangle 10"/>
              <p:cNvSpPr>
                <a:spLocks noChangeArrowheads="1"/>
              </p:cNvSpPr>
              <p:nvPr/>
            </p:nvSpPr>
            <p:spPr bwMode="auto">
              <a:xfrm>
                <a:off x="800" y="1066"/>
                <a:ext cx="976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9" name="Rectangle 11"/>
              <p:cNvSpPr>
                <a:spLocks noChangeArrowheads="1"/>
              </p:cNvSpPr>
              <p:nvPr/>
            </p:nvSpPr>
            <p:spPr bwMode="auto">
              <a:xfrm>
                <a:off x="1288" y="1067"/>
                <a:ext cx="9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Rectangle 12"/>
              <p:cNvSpPr>
                <a:spLocks noChangeArrowheads="1"/>
              </p:cNvSpPr>
              <p:nvPr/>
            </p:nvSpPr>
            <p:spPr bwMode="auto">
              <a:xfrm>
                <a:off x="800" y="1204"/>
                <a:ext cx="976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1" name="Rectangle 13"/>
              <p:cNvSpPr>
                <a:spLocks noChangeArrowheads="1"/>
              </p:cNvSpPr>
              <p:nvPr/>
            </p:nvSpPr>
            <p:spPr bwMode="auto">
              <a:xfrm>
                <a:off x="881" y="1205"/>
                <a:ext cx="869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Badana grupa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Rectangle 14"/>
              <p:cNvSpPr>
                <a:spLocks noChangeArrowheads="1"/>
              </p:cNvSpPr>
              <p:nvPr/>
            </p:nvSpPr>
            <p:spPr bwMode="auto">
              <a:xfrm>
                <a:off x="1696" y="1205"/>
                <a:ext cx="9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3" name="Rectangle 15"/>
              <p:cNvSpPr>
                <a:spLocks noChangeArrowheads="1"/>
              </p:cNvSpPr>
              <p:nvPr/>
            </p:nvSpPr>
            <p:spPr bwMode="auto">
              <a:xfrm>
                <a:off x="1840" y="928"/>
                <a:ext cx="58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4" name="Rectangle 16"/>
              <p:cNvSpPr>
                <a:spLocks noChangeArrowheads="1"/>
              </p:cNvSpPr>
              <p:nvPr/>
            </p:nvSpPr>
            <p:spPr bwMode="auto">
              <a:xfrm>
                <a:off x="4515" y="928"/>
                <a:ext cx="57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5" name="Rectangle 17"/>
              <p:cNvSpPr>
                <a:spLocks noChangeArrowheads="1"/>
              </p:cNvSpPr>
              <p:nvPr/>
            </p:nvSpPr>
            <p:spPr bwMode="auto">
              <a:xfrm>
                <a:off x="1840" y="1066"/>
                <a:ext cx="58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6" name="Rectangle 18"/>
              <p:cNvSpPr>
                <a:spLocks noChangeArrowheads="1"/>
              </p:cNvSpPr>
              <p:nvPr/>
            </p:nvSpPr>
            <p:spPr bwMode="auto">
              <a:xfrm>
                <a:off x="3343" y="1066"/>
                <a:ext cx="1229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7" name="Rectangle 19"/>
              <p:cNvSpPr>
                <a:spLocks noChangeArrowheads="1"/>
              </p:cNvSpPr>
              <p:nvPr/>
            </p:nvSpPr>
            <p:spPr bwMode="auto">
              <a:xfrm>
                <a:off x="1840" y="1342"/>
                <a:ext cx="2732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8" name="Rectangle 20"/>
              <p:cNvSpPr>
                <a:spLocks noChangeArrowheads="1"/>
              </p:cNvSpPr>
              <p:nvPr/>
            </p:nvSpPr>
            <p:spPr bwMode="auto">
              <a:xfrm>
                <a:off x="1898" y="928"/>
                <a:ext cx="2617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9" name="Rectangle 21"/>
              <p:cNvSpPr>
                <a:spLocks noChangeArrowheads="1"/>
              </p:cNvSpPr>
              <p:nvPr/>
            </p:nvSpPr>
            <p:spPr bwMode="auto">
              <a:xfrm>
                <a:off x="3206" y="929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0" name="Rectangle 22"/>
              <p:cNvSpPr>
                <a:spLocks noChangeArrowheads="1"/>
              </p:cNvSpPr>
              <p:nvPr/>
            </p:nvSpPr>
            <p:spPr bwMode="auto">
              <a:xfrm>
                <a:off x="1898" y="1066"/>
                <a:ext cx="58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1" name="Rectangle 23"/>
              <p:cNvSpPr>
                <a:spLocks noChangeArrowheads="1"/>
              </p:cNvSpPr>
              <p:nvPr/>
            </p:nvSpPr>
            <p:spPr bwMode="auto">
              <a:xfrm>
                <a:off x="2620" y="1066"/>
                <a:ext cx="60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2" name="Rectangle 24"/>
              <p:cNvSpPr>
                <a:spLocks noChangeArrowheads="1"/>
              </p:cNvSpPr>
              <p:nvPr/>
            </p:nvSpPr>
            <p:spPr bwMode="auto">
              <a:xfrm>
                <a:off x="1956" y="1066"/>
                <a:ext cx="664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3" name="Rectangle 25"/>
              <p:cNvSpPr>
                <a:spLocks noChangeArrowheads="1"/>
              </p:cNvSpPr>
              <p:nvPr/>
            </p:nvSpPr>
            <p:spPr bwMode="auto">
              <a:xfrm>
                <a:off x="2288" y="1067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Rectangle 26"/>
              <p:cNvSpPr>
                <a:spLocks noChangeArrowheads="1"/>
              </p:cNvSpPr>
              <p:nvPr/>
            </p:nvSpPr>
            <p:spPr bwMode="auto">
              <a:xfrm>
                <a:off x="1956" y="1204"/>
                <a:ext cx="664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155" name="Rectangle 27"/>
              <p:cNvSpPr>
                <a:spLocks noChangeArrowheads="1"/>
              </p:cNvSpPr>
              <p:nvPr/>
            </p:nvSpPr>
            <p:spPr bwMode="auto">
              <a:xfrm>
                <a:off x="2288" y="1205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Rectangle 28"/>
              <p:cNvSpPr>
                <a:spLocks noChangeArrowheads="1"/>
              </p:cNvSpPr>
              <p:nvPr/>
            </p:nvSpPr>
            <p:spPr bwMode="auto">
              <a:xfrm>
                <a:off x="2680" y="1066"/>
                <a:ext cx="60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7" name="Rectangle 29"/>
              <p:cNvSpPr>
                <a:spLocks noChangeArrowheads="1"/>
              </p:cNvSpPr>
              <p:nvPr/>
            </p:nvSpPr>
            <p:spPr bwMode="auto">
              <a:xfrm>
                <a:off x="3283" y="1066"/>
                <a:ext cx="60" cy="27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8" name="Rectangle 30"/>
              <p:cNvSpPr>
                <a:spLocks noChangeArrowheads="1"/>
              </p:cNvSpPr>
              <p:nvPr/>
            </p:nvSpPr>
            <p:spPr bwMode="auto">
              <a:xfrm>
                <a:off x="2740" y="1066"/>
                <a:ext cx="543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9" name="Rectangle 31"/>
              <p:cNvSpPr>
                <a:spLocks noChangeArrowheads="1"/>
              </p:cNvSpPr>
              <p:nvPr/>
            </p:nvSpPr>
            <p:spPr bwMode="auto">
              <a:xfrm>
                <a:off x="3012" y="1067"/>
                <a:ext cx="91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Rectangle 32"/>
              <p:cNvSpPr>
                <a:spLocks noChangeArrowheads="1"/>
              </p:cNvSpPr>
              <p:nvPr/>
            </p:nvSpPr>
            <p:spPr bwMode="auto">
              <a:xfrm>
                <a:off x="2740" y="1204"/>
                <a:ext cx="543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1" name="Rectangle 33"/>
              <p:cNvSpPr>
                <a:spLocks noChangeArrowheads="1"/>
              </p:cNvSpPr>
              <p:nvPr/>
            </p:nvSpPr>
            <p:spPr bwMode="auto">
              <a:xfrm>
                <a:off x="2740" y="1205"/>
                <a:ext cx="599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Wymiary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Rectangle 34"/>
              <p:cNvSpPr>
                <a:spLocks noChangeArrowheads="1"/>
              </p:cNvSpPr>
              <p:nvPr/>
            </p:nvSpPr>
            <p:spPr bwMode="auto">
              <a:xfrm>
                <a:off x="3283" y="1207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3" name="Rectangle 35"/>
              <p:cNvSpPr>
                <a:spLocks noChangeArrowheads="1"/>
              </p:cNvSpPr>
              <p:nvPr/>
            </p:nvSpPr>
            <p:spPr bwMode="auto">
              <a:xfrm>
                <a:off x="3206" y="1338"/>
                <a:ext cx="5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Rectangle 36"/>
              <p:cNvSpPr>
                <a:spLocks noChangeArrowheads="1"/>
              </p:cNvSpPr>
              <p:nvPr/>
            </p:nvSpPr>
            <p:spPr bwMode="auto">
              <a:xfrm>
                <a:off x="4578" y="928"/>
                <a:ext cx="57" cy="69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5" name="Rectangle 37"/>
              <p:cNvSpPr>
                <a:spLocks noChangeArrowheads="1"/>
              </p:cNvSpPr>
              <p:nvPr/>
            </p:nvSpPr>
            <p:spPr bwMode="auto">
              <a:xfrm>
                <a:off x="5706" y="928"/>
                <a:ext cx="53" cy="69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6" name="Rectangle 38"/>
              <p:cNvSpPr>
                <a:spLocks noChangeArrowheads="1"/>
              </p:cNvSpPr>
              <p:nvPr/>
            </p:nvSpPr>
            <p:spPr bwMode="auto">
              <a:xfrm>
                <a:off x="4635" y="928"/>
                <a:ext cx="1071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7" name="Rectangle 39"/>
              <p:cNvSpPr>
                <a:spLocks noChangeArrowheads="1"/>
              </p:cNvSpPr>
              <p:nvPr/>
            </p:nvSpPr>
            <p:spPr bwMode="auto">
              <a:xfrm>
                <a:off x="5171" y="929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8" name="Rectangle 40"/>
              <p:cNvSpPr>
                <a:spLocks noChangeArrowheads="1"/>
              </p:cNvSpPr>
              <p:nvPr/>
            </p:nvSpPr>
            <p:spPr bwMode="auto">
              <a:xfrm>
                <a:off x="4635" y="1066"/>
                <a:ext cx="60" cy="55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9" name="Rectangle 41"/>
              <p:cNvSpPr>
                <a:spLocks noChangeArrowheads="1"/>
              </p:cNvSpPr>
              <p:nvPr/>
            </p:nvSpPr>
            <p:spPr bwMode="auto">
              <a:xfrm>
                <a:off x="5646" y="1066"/>
                <a:ext cx="60" cy="55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0" name="Rectangle 42"/>
              <p:cNvSpPr>
                <a:spLocks noChangeArrowheads="1"/>
              </p:cNvSpPr>
              <p:nvPr/>
            </p:nvSpPr>
            <p:spPr bwMode="auto">
              <a:xfrm>
                <a:off x="4695" y="1066"/>
                <a:ext cx="951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1" name="Rectangle 43"/>
              <p:cNvSpPr>
                <a:spLocks noChangeArrowheads="1"/>
              </p:cNvSpPr>
              <p:nvPr/>
            </p:nvSpPr>
            <p:spPr bwMode="auto">
              <a:xfrm>
                <a:off x="4738" y="1067"/>
                <a:ext cx="954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Ocena: średnia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2" name="Rectangle 44"/>
              <p:cNvSpPr>
                <a:spLocks noChangeArrowheads="1"/>
              </p:cNvSpPr>
              <p:nvPr/>
            </p:nvSpPr>
            <p:spPr bwMode="auto">
              <a:xfrm>
                <a:off x="4695" y="1204"/>
                <a:ext cx="951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3" name="Rectangle 45"/>
              <p:cNvSpPr>
                <a:spLocks noChangeArrowheads="1"/>
              </p:cNvSpPr>
              <p:nvPr/>
            </p:nvSpPr>
            <p:spPr bwMode="auto">
              <a:xfrm>
                <a:off x="4734" y="1205"/>
                <a:ext cx="962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liczba punktów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Rectangle 46"/>
              <p:cNvSpPr>
                <a:spLocks noChangeArrowheads="1"/>
              </p:cNvSpPr>
              <p:nvPr/>
            </p:nvSpPr>
            <p:spPr bwMode="auto">
              <a:xfrm>
                <a:off x="4695" y="1342"/>
                <a:ext cx="951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5" name="Rectangle 47"/>
              <p:cNvSpPr>
                <a:spLocks noChangeArrowheads="1"/>
              </p:cNvSpPr>
              <p:nvPr/>
            </p:nvSpPr>
            <p:spPr bwMode="auto">
              <a:xfrm>
                <a:off x="4768" y="1343"/>
                <a:ext cx="896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we wszystkich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48"/>
              <p:cNvSpPr>
                <a:spLocks noChangeArrowheads="1"/>
              </p:cNvSpPr>
              <p:nvPr/>
            </p:nvSpPr>
            <p:spPr bwMode="auto">
              <a:xfrm>
                <a:off x="4695" y="1480"/>
                <a:ext cx="951" cy="13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7" name="Rectangle 49"/>
              <p:cNvSpPr>
                <a:spLocks noChangeArrowheads="1"/>
              </p:cNvSpPr>
              <p:nvPr/>
            </p:nvSpPr>
            <p:spPr bwMode="auto">
              <a:xfrm>
                <a:off x="4852" y="1481"/>
                <a:ext cx="695" cy="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wymiarach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Rectangle 50"/>
              <p:cNvSpPr>
                <a:spLocks noChangeArrowheads="1"/>
              </p:cNvSpPr>
              <p:nvPr/>
            </p:nvSpPr>
            <p:spPr bwMode="auto">
              <a:xfrm>
                <a:off x="5491" y="1483"/>
                <a:ext cx="87" cy="1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Rectangle 51"/>
              <p:cNvSpPr>
                <a:spLocks noChangeArrowheads="1"/>
              </p:cNvSpPr>
              <p:nvPr/>
            </p:nvSpPr>
            <p:spPr bwMode="auto">
              <a:xfrm>
                <a:off x="5171" y="1614"/>
                <a:ext cx="5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0" name="Rectangle 52"/>
              <p:cNvSpPr>
                <a:spLocks noChangeArrowheads="1"/>
              </p:cNvSpPr>
              <p:nvPr/>
            </p:nvSpPr>
            <p:spPr bwMode="auto">
              <a:xfrm>
                <a:off x="730" y="912"/>
                <a:ext cx="16" cy="1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1" name="Rectangle 53"/>
              <p:cNvSpPr>
                <a:spLocks noChangeArrowheads="1"/>
              </p:cNvSpPr>
              <p:nvPr/>
            </p:nvSpPr>
            <p:spPr bwMode="auto">
              <a:xfrm>
                <a:off x="730" y="912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2" name="Rectangle 54"/>
              <p:cNvSpPr>
                <a:spLocks noChangeArrowheads="1"/>
              </p:cNvSpPr>
              <p:nvPr/>
            </p:nvSpPr>
            <p:spPr bwMode="auto">
              <a:xfrm>
                <a:off x="746" y="912"/>
                <a:ext cx="1087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3" name="Rectangle 55"/>
              <p:cNvSpPr>
                <a:spLocks noChangeArrowheads="1"/>
              </p:cNvSpPr>
              <p:nvPr/>
            </p:nvSpPr>
            <p:spPr bwMode="auto">
              <a:xfrm>
                <a:off x="746" y="926"/>
                <a:ext cx="1087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4" name="Rectangle 56"/>
              <p:cNvSpPr>
                <a:spLocks noChangeArrowheads="1"/>
              </p:cNvSpPr>
              <p:nvPr/>
            </p:nvSpPr>
            <p:spPr bwMode="auto">
              <a:xfrm>
                <a:off x="1839" y="926"/>
                <a:ext cx="10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5" name="Rectangle 57"/>
              <p:cNvSpPr>
                <a:spLocks noChangeArrowheads="1"/>
              </p:cNvSpPr>
              <p:nvPr/>
            </p:nvSpPr>
            <p:spPr bwMode="auto">
              <a:xfrm>
                <a:off x="1833" y="926"/>
                <a:ext cx="6" cy="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6" name="Rectangle 58"/>
              <p:cNvSpPr>
                <a:spLocks noChangeArrowheads="1"/>
              </p:cNvSpPr>
              <p:nvPr/>
            </p:nvSpPr>
            <p:spPr bwMode="auto">
              <a:xfrm>
                <a:off x="1833" y="912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7" name="Rectangle 59"/>
              <p:cNvSpPr>
                <a:spLocks noChangeArrowheads="1"/>
              </p:cNvSpPr>
              <p:nvPr/>
            </p:nvSpPr>
            <p:spPr bwMode="auto">
              <a:xfrm>
                <a:off x="1849" y="912"/>
                <a:ext cx="2722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8" name="Rectangle 60"/>
              <p:cNvSpPr>
                <a:spLocks noChangeArrowheads="1"/>
              </p:cNvSpPr>
              <p:nvPr/>
            </p:nvSpPr>
            <p:spPr bwMode="auto">
              <a:xfrm>
                <a:off x="1849" y="926"/>
                <a:ext cx="2722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9" name="Rectangle 61"/>
              <p:cNvSpPr>
                <a:spLocks noChangeArrowheads="1"/>
              </p:cNvSpPr>
              <p:nvPr/>
            </p:nvSpPr>
            <p:spPr bwMode="auto">
              <a:xfrm>
                <a:off x="4576" y="926"/>
                <a:ext cx="11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0" name="Rectangle 62"/>
              <p:cNvSpPr>
                <a:spLocks noChangeArrowheads="1"/>
              </p:cNvSpPr>
              <p:nvPr/>
            </p:nvSpPr>
            <p:spPr bwMode="auto">
              <a:xfrm>
                <a:off x="4571" y="926"/>
                <a:ext cx="5" cy="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1" name="Rectangle 63"/>
              <p:cNvSpPr>
                <a:spLocks noChangeArrowheads="1"/>
              </p:cNvSpPr>
              <p:nvPr/>
            </p:nvSpPr>
            <p:spPr bwMode="auto">
              <a:xfrm>
                <a:off x="4571" y="912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2" name="Rectangle 64"/>
              <p:cNvSpPr>
                <a:spLocks noChangeArrowheads="1"/>
              </p:cNvSpPr>
              <p:nvPr/>
            </p:nvSpPr>
            <p:spPr bwMode="auto">
              <a:xfrm>
                <a:off x="4587" y="912"/>
                <a:ext cx="1172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3" name="Rectangle 65"/>
              <p:cNvSpPr>
                <a:spLocks noChangeArrowheads="1"/>
              </p:cNvSpPr>
              <p:nvPr/>
            </p:nvSpPr>
            <p:spPr bwMode="auto">
              <a:xfrm>
                <a:off x="4587" y="926"/>
                <a:ext cx="1172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4" name="Rectangle 66"/>
              <p:cNvSpPr>
                <a:spLocks noChangeArrowheads="1"/>
              </p:cNvSpPr>
              <p:nvPr/>
            </p:nvSpPr>
            <p:spPr bwMode="auto">
              <a:xfrm>
                <a:off x="5759" y="912"/>
                <a:ext cx="16" cy="1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Rectangle 67"/>
              <p:cNvSpPr>
                <a:spLocks noChangeArrowheads="1"/>
              </p:cNvSpPr>
              <p:nvPr/>
            </p:nvSpPr>
            <p:spPr bwMode="auto">
              <a:xfrm>
                <a:off x="5759" y="912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Rectangle 68"/>
              <p:cNvSpPr>
                <a:spLocks noChangeArrowheads="1"/>
              </p:cNvSpPr>
              <p:nvPr/>
            </p:nvSpPr>
            <p:spPr bwMode="auto">
              <a:xfrm>
                <a:off x="730" y="928"/>
                <a:ext cx="16" cy="69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Rectangle 69"/>
              <p:cNvSpPr>
                <a:spLocks noChangeArrowheads="1"/>
              </p:cNvSpPr>
              <p:nvPr/>
            </p:nvSpPr>
            <p:spPr bwMode="auto">
              <a:xfrm>
                <a:off x="1833" y="928"/>
                <a:ext cx="6" cy="6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Rectangle 70"/>
              <p:cNvSpPr>
                <a:spLocks noChangeArrowheads="1"/>
              </p:cNvSpPr>
              <p:nvPr/>
            </p:nvSpPr>
            <p:spPr bwMode="auto">
              <a:xfrm>
                <a:off x="4571" y="928"/>
                <a:ext cx="5" cy="69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Rectangle 71"/>
              <p:cNvSpPr>
                <a:spLocks noChangeArrowheads="1"/>
              </p:cNvSpPr>
              <p:nvPr/>
            </p:nvSpPr>
            <p:spPr bwMode="auto">
              <a:xfrm>
                <a:off x="5759" y="928"/>
                <a:ext cx="16" cy="69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Rectangle 72"/>
              <p:cNvSpPr>
                <a:spLocks noChangeArrowheads="1"/>
              </p:cNvSpPr>
              <p:nvPr/>
            </p:nvSpPr>
            <p:spPr bwMode="auto">
              <a:xfrm>
                <a:off x="747" y="1632"/>
                <a:ext cx="53" cy="1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Rectangle 73"/>
              <p:cNvSpPr>
                <a:spLocks noChangeArrowheads="1"/>
              </p:cNvSpPr>
              <p:nvPr/>
            </p:nvSpPr>
            <p:spPr bwMode="auto">
              <a:xfrm>
                <a:off x="1776" y="1632"/>
                <a:ext cx="57" cy="1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Rectangle 74"/>
              <p:cNvSpPr>
                <a:spLocks noChangeArrowheads="1"/>
              </p:cNvSpPr>
              <p:nvPr/>
            </p:nvSpPr>
            <p:spPr bwMode="auto">
              <a:xfrm>
                <a:off x="747" y="1747"/>
                <a:ext cx="53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Rectangle 75"/>
              <p:cNvSpPr>
                <a:spLocks noChangeArrowheads="1"/>
              </p:cNvSpPr>
              <p:nvPr/>
            </p:nvSpPr>
            <p:spPr bwMode="auto">
              <a:xfrm>
                <a:off x="1690" y="1747"/>
                <a:ext cx="143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Rectangle 76"/>
              <p:cNvSpPr>
                <a:spLocks noChangeArrowheads="1"/>
              </p:cNvSpPr>
              <p:nvPr/>
            </p:nvSpPr>
            <p:spPr bwMode="auto">
              <a:xfrm>
                <a:off x="747" y="1978"/>
                <a:ext cx="1086" cy="34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Rectangle 77"/>
              <p:cNvSpPr>
                <a:spLocks noChangeArrowheads="1"/>
              </p:cNvSpPr>
              <p:nvPr/>
            </p:nvSpPr>
            <p:spPr bwMode="auto">
              <a:xfrm>
                <a:off x="800" y="1632"/>
                <a:ext cx="976" cy="1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Rectangle 78"/>
              <p:cNvSpPr>
                <a:spLocks noChangeArrowheads="1"/>
              </p:cNvSpPr>
              <p:nvPr/>
            </p:nvSpPr>
            <p:spPr bwMode="auto">
              <a:xfrm>
                <a:off x="800" y="1632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7" name="Rectangle 79"/>
              <p:cNvSpPr>
                <a:spLocks noChangeArrowheads="1"/>
              </p:cNvSpPr>
              <p:nvPr/>
            </p:nvSpPr>
            <p:spPr bwMode="auto">
              <a:xfrm>
                <a:off x="800" y="1747"/>
                <a:ext cx="60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Rectangle 80"/>
              <p:cNvSpPr>
                <a:spLocks noChangeArrowheads="1"/>
              </p:cNvSpPr>
              <p:nvPr/>
            </p:nvSpPr>
            <p:spPr bwMode="auto">
              <a:xfrm>
                <a:off x="1630" y="1747"/>
                <a:ext cx="60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Rectangle 81"/>
              <p:cNvSpPr>
                <a:spLocks noChangeArrowheads="1"/>
              </p:cNvSpPr>
              <p:nvPr/>
            </p:nvSpPr>
            <p:spPr bwMode="auto">
              <a:xfrm>
                <a:off x="860" y="1747"/>
                <a:ext cx="770" cy="11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Rectangle 82"/>
              <p:cNvSpPr>
                <a:spLocks noChangeArrowheads="1"/>
              </p:cNvSpPr>
              <p:nvPr/>
            </p:nvSpPr>
            <p:spPr bwMode="auto">
              <a:xfrm>
                <a:off x="860" y="1747"/>
                <a:ext cx="64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Nauczyciele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Rectangle 83"/>
              <p:cNvSpPr>
                <a:spLocks noChangeArrowheads="1"/>
              </p:cNvSpPr>
              <p:nvPr/>
            </p:nvSpPr>
            <p:spPr bwMode="auto">
              <a:xfrm>
                <a:off x="1439" y="1747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" name="Rectangle 84"/>
              <p:cNvSpPr>
                <a:spLocks noChangeArrowheads="1"/>
              </p:cNvSpPr>
              <p:nvPr/>
            </p:nvSpPr>
            <p:spPr bwMode="auto">
              <a:xfrm>
                <a:off x="860" y="1863"/>
                <a:ext cx="770" cy="1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3" name="Rectangle 85"/>
              <p:cNvSpPr>
                <a:spLocks noChangeArrowheads="1"/>
              </p:cNvSpPr>
              <p:nvPr/>
            </p:nvSpPr>
            <p:spPr bwMode="auto">
              <a:xfrm>
                <a:off x="860" y="1863"/>
                <a:ext cx="473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Liczba: 17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4" name="Rectangle 86"/>
              <p:cNvSpPr>
                <a:spLocks noChangeArrowheads="1"/>
              </p:cNvSpPr>
              <p:nvPr/>
            </p:nvSpPr>
            <p:spPr bwMode="auto">
              <a:xfrm>
                <a:off x="1333" y="1863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5" name="Rectangle 87"/>
              <p:cNvSpPr>
                <a:spLocks noChangeArrowheads="1"/>
              </p:cNvSpPr>
              <p:nvPr/>
            </p:nvSpPr>
            <p:spPr bwMode="auto">
              <a:xfrm>
                <a:off x="800" y="1974"/>
                <a:ext cx="5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6" name="Rectangle 88"/>
              <p:cNvSpPr>
                <a:spLocks noChangeArrowheads="1"/>
              </p:cNvSpPr>
              <p:nvPr/>
            </p:nvSpPr>
            <p:spPr bwMode="auto">
              <a:xfrm>
                <a:off x="1840" y="1632"/>
                <a:ext cx="58" cy="68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7" name="Rectangle 89"/>
              <p:cNvSpPr>
                <a:spLocks noChangeArrowheads="1"/>
              </p:cNvSpPr>
              <p:nvPr/>
            </p:nvSpPr>
            <p:spPr bwMode="auto">
              <a:xfrm>
                <a:off x="4515" y="1632"/>
                <a:ext cx="57" cy="68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8" name="Rectangle 90"/>
              <p:cNvSpPr>
                <a:spLocks noChangeArrowheads="1"/>
              </p:cNvSpPr>
              <p:nvPr/>
            </p:nvSpPr>
            <p:spPr bwMode="auto">
              <a:xfrm>
                <a:off x="1840" y="2316"/>
                <a:ext cx="2732" cy="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9" name="Rectangle 91"/>
              <p:cNvSpPr>
                <a:spLocks noChangeArrowheads="1"/>
              </p:cNvSpPr>
              <p:nvPr/>
            </p:nvSpPr>
            <p:spPr bwMode="auto">
              <a:xfrm>
                <a:off x="1898" y="1632"/>
                <a:ext cx="2617" cy="14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Rectangle 92"/>
              <p:cNvSpPr>
                <a:spLocks noChangeArrowheads="1"/>
              </p:cNvSpPr>
              <p:nvPr/>
            </p:nvSpPr>
            <p:spPr bwMode="auto">
              <a:xfrm>
                <a:off x="1898" y="1629"/>
                <a:ext cx="14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1" name="Rectangle 93"/>
              <p:cNvSpPr>
                <a:spLocks noChangeArrowheads="1"/>
              </p:cNvSpPr>
              <p:nvPr/>
            </p:nvSpPr>
            <p:spPr bwMode="auto">
              <a:xfrm>
                <a:off x="1959" y="1643"/>
                <a:ext cx="96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2" name="Rectangle 94"/>
              <p:cNvSpPr>
                <a:spLocks noChangeArrowheads="1"/>
              </p:cNvSpPr>
              <p:nvPr/>
            </p:nvSpPr>
            <p:spPr bwMode="auto">
              <a:xfrm>
                <a:off x="2098" y="1660"/>
                <a:ext cx="2413" cy="3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Stwarzanie nauczycielom możliwości uczestnictwa </a:t>
                </a:r>
                <a:b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</a:b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 </a:t>
                </a:r>
                <a:b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</a:b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3" name="Rectangle 95"/>
              <p:cNvSpPr>
                <a:spLocks noChangeArrowheads="1"/>
              </p:cNvSpPr>
              <p:nvPr/>
            </p:nvSpPr>
            <p:spPr bwMode="auto">
              <a:xfrm>
                <a:off x="1898" y="1775"/>
                <a:ext cx="2617" cy="11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4" name="Rectangle 96"/>
              <p:cNvSpPr>
                <a:spLocks noChangeArrowheads="1"/>
              </p:cNvSpPr>
              <p:nvPr/>
            </p:nvSpPr>
            <p:spPr bwMode="auto">
              <a:xfrm>
                <a:off x="2098" y="1775"/>
                <a:ext cx="85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300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w </a:t>
                </a: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życiu przedszkola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Rectangle 97"/>
              <p:cNvSpPr>
                <a:spLocks noChangeArrowheads="1"/>
              </p:cNvSpPr>
              <p:nvPr/>
            </p:nvSpPr>
            <p:spPr bwMode="auto">
              <a:xfrm>
                <a:off x="2898" y="1773"/>
                <a:ext cx="79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6" name="Rectangle 98"/>
              <p:cNvSpPr>
                <a:spLocks noChangeArrowheads="1"/>
              </p:cNvSpPr>
              <p:nvPr/>
            </p:nvSpPr>
            <p:spPr bwMode="auto">
              <a:xfrm>
                <a:off x="1898" y="1890"/>
                <a:ext cx="2617" cy="14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7" name="Rectangle 99"/>
              <p:cNvSpPr>
                <a:spLocks noChangeArrowheads="1"/>
              </p:cNvSpPr>
              <p:nvPr/>
            </p:nvSpPr>
            <p:spPr bwMode="auto">
              <a:xfrm>
                <a:off x="1898" y="1887"/>
                <a:ext cx="14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8" name="Rectangle 100"/>
              <p:cNvSpPr>
                <a:spLocks noChangeArrowheads="1"/>
              </p:cNvSpPr>
              <p:nvPr/>
            </p:nvSpPr>
            <p:spPr bwMode="auto">
              <a:xfrm>
                <a:off x="1959" y="1901"/>
                <a:ext cx="96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9" name="Rectangle 101"/>
              <p:cNvSpPr>
                <a:spLocks noChangeArrowheads="1"/>
              </p:cNvSpPr>
              <p:nvPr/>
            </p:nvSpPr>
            <p:spPr bwMode="auto">
              <a:xfrm>
                <a:off x="2098" y="1918"/>
                <a:ext cx="122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Relacje i wsparcie ze stro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0" name="Rectangle 102"/>
              <p:cNvSpPr>
                <a:spLocks noChangeArrowheads="1"/>
              </p:cNvSpPr>
              <p:nvPr/>
            </p:nvSpPr>
            <p:spPr bwMode="auto">
              <a:xfrm>
                <a:off x="3177" y="1920"/>
                <a:ext cx="1217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ny</a:t>
                </a: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dyrektora przedszkola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1" name="Rectangle 103"/>
              <p:cNvSpPr>
                <a:spLocks noChangeArrowheads="1"/>
              </p:cNvSpPr>
              <p:nvPr/>
            </p:nvSpPr>
            <p:spPr bwMode="auto">
              <a:xfrm>
                <a:off x="4362" y="1916"/>
                <a:ext cx="79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2" name="Rectangle 104"/>
              <p:cNvSpPr>
                <a:spLocks noChangeArrowheads="1"/>
              </p:cNvSpPr>
              <p:nvPr/>
            </p:nvSpPr>
            <p:spPr bwMode="auto">
              <a:xfrm>
                <a:off x="1898" y="2032"/>
                <a:ext cx="2617" cy="14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3" name="Rectangle 105"/>
              <p:cNvSpPr>
                <a:spLocks noChangeArrowheads="1"/>
              </p:cNvSpPr>
              <p:nvPr/>
            </p:nvSpPr>
            <p:spPr bwMode="auto">
              <a:xfrm>
                <a:off x="1898" y="2028"/>
                <a:ext cx="14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4" name="Rectangle 106"/>
              <p:cNvSpPr>
                <a:spLocks noChangeArrowheads="1"/>
              </p:cNvSpPr>
              <p:nvPr/>
            </p:nvSpPr>
            <p:spPr bwMode="auto">
              <a:xfrm>
                <a:off x="1959" y="2042"/>
                <a:ext cx="96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5" name="Rectangle 107"/>
              <p:cNvSpPr>
                <a:spLocks noChangeArrowheads="1"/>
              </p:cNvSpPr>
              <p:nvPr/>
            </p:nvSpPr>
            <p:spPr bwMode="auto">
              <a:xfrm>
                <a:off x="2098" y="2059"/>
                <a:ext cx="309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6" name="Rectangle 108"/>
              <p:cNvSpPr>
                <a:spLocks noChangeArrowheads="1"/>
              </p:cNvSpPr>
              <p:nvPr/>
            </p:nvSpPr>
            <p:spPr bwMode="auto">
              <a:xfrm>
                <a:off x="2318" y="2059"/>
                <a:ext cx="1194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je między nauczycielami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7" name="Rectangle 109"/>
              <p:cNvSpPr>
                <a:spLocks noChangeArrowheads="1"/>
              </p:cNvSpPr>
              <p:nvPr/>
            </p:nvSpPr>
            <p:spPr bwMode="auto">
              <a:xfrm>
                <a:off x="3460" y="2057"/>
                <a:ext cx="79" cy="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8" name="Rectangle 110"/>
              <p:cNvSpPr>
                <a:spLocks noChangeArrowheads="1"/>
              </p:cNvSpPr>
              <p:nvPr/>
            </p:nvSpPr>
            <p:spPr bwMode="auto">
              <a:xfrm>
                <a:off x="1898" y="2175"/>
                <a:ext cx="2617" cy="1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39" name="Rectangle 111"/>
              <p:cNvSpPr>
                <a:spLocks noChangeArrowheads="1"/>
              </p:cNvSpPr>
              <p:nvPr/>
            </p:nvSpPr>
            <p:spPr bwMode="auto">
              <a:xfrm>
                <a:off x="1898" y="2171"/>
                <a:ext cx="142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0" name="Rectangle 112"/>
              <p:cNvSpPr>
                <a:spLocks noChangeArrowheads="1"/>
              </p:cNvSpPr>
              <p:nvPr/>
            </p:nvSpPr>
            <p:spPr bwMode="auto">
              <a:xfrm>
                <a:off x="1959" y="2185"/>
                <a:ext cx="96" cy="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1" name="Rectangle 113"/>
              <p:cNvSpPr>
                <a:spLocks noChangeArrowheads="1"/>
              </p:cNvSpPr>
              <p:nvPr/>
            </p:nvSpPr>
            <p:spPr bwMode="auto">
              <a:xfrm>
                <a:off x="2098" y="2202"/>
                <a:ext cx="1267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Relacje z rodzicami dzieci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2" name="Rectangle 114"/>
              <p:cNvSpPr>
                <a:spLocks noChangeArrowheads="1"/>
              </p:cNvSpPr>
              <p:nvPr/>
            </p:nvSpPr>
            <p:spPr bwMode="auto">
              <a:xfrm>
                <a:off x="3276" y="2146"/>
                <a:ext cx="122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3" name="Rectangle 115"/>
              <p:cNvSpPr>
                <a:spLocks noChangeArrowheads="1"/>
              </p:cNvSpPr>
              <p:nvPr/>
            </p:nvSpPr>
            <p:spPr bwMode="auto">
              <a:xfrm>
                <a:off x="4578" y="1632"/>
                <a:ext cx="57" cy="6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4" name="Rectangle 116"/>
              <p:cNvSpPr>
                <a:spLocks noChangeArrowheads="1"/>
              </p:cNvSpPr>
              <p:nvPr/>
            </p:nvSpPr>
            <p:spPr bwMode="auto">
              <a:xfrm>
                <a:off x="5717" y="1632"/>
                <a:ext cx="52" cy="69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5" name="Rectangle 117"/>
              <p:cNvSpPr>
                <a:spLocks noChangeArrowheads="1"/>
              </p:cNvSpPr>
              <p:nvPr/>
            </p:nvSpPr>
            <p:spPr bwMode="auto">
              <a:xfrm>
                <a:off x="4635" y="1632"/>
                <a:ext cx="1082" cy="2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6" name="Rectangle 118"/>
              <p:cNvSpPr>
                <a:spLocks noChangeArrowheads="1"/>
              </p:cNvSpPr>
              <p:nvPr/>
            </p:nvSpPr>
            <p:spPr bwMode="auto">
              <a:xfrm>
                <a:off x="5177" y="1636"/>
                <a:ext cx="14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7" name="Rectangle 119"/>
              <p:cNvSpPr>
                <a:spLocks noChangeArrowheads="1"/>
              </p:cNvSpPr>
              <p:nvPr/>
            </p:nvSpPr>
            <p:spPr bwMode="auto">
              <a:xfrm>
                <a:off x="4635" y="1863"/>
                <a:ext cx="1082" cy="23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48" name="Rectangle 120"/>
              <p:cNvSpPr>
                <a:spLocks noChangeArrowheads="1"/>
              </p:cNvSpPr>
              <p:nvPr/>
            </p:nvSpPr>
            <p:spPr bwMode="auto">
              <a:xfrm>
                <a:off x="5177" y="1866"/>
                <a:ext cx="14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9" name="Rectangle 121"/>
              <p:cNvSpPr>
                <a:spLocks noChangeArrowheads="1"/>
              </p:cNvSpPr>
              <p:nvPr/>
            </p:nvSpPr>
            <p:spPr bwMode="auto">
              <a:xfrm>
                <a:off x="4635" y="2093"/>
                <a:ext cx="1082" cy="2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0" name="Rectangle 122"/>
              <p:cNvSpPr>
                <a:spLocks noChangeArrowheads="1"/>
              </p:cNvSpPr>
              <p:nvPr/>
            </p:nvSpPr>
            <p:spPr bwMode="auto">
              <a:xfrm>
                <a:off x="5045" y="1853"/>
                <a:ext cx="25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4,5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1" name="Rectangle 123"/>
              <p:cNvSpPr>
                <a:spLocks noChangeArrowheads="1"/>
              </p:cNvSpPr>
              <p:nvPr/>
            </p:nvSpPr>
            <p:spPr bwMode="auto">
              <a:xfrm>
                <a:off x="5316" y="2097"/>
                <a:ext cx="14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2" name="Rectangle 124"/>
              <p:cNvSpPr>
                <a:spLocks noChangeArrowheads="1"/>
              </p:cNvSpPr>
              <p:nvPr/>
            </p:nvSpPr>
            <p:spPr bwMode="auto">
              <a:xfrm>
                <a:off x="730" y="1618"/>
                <a:ext cx="16" cy="1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3" name="Rectangle 125"/>
              <p:cNvSpPr>
                <a:spLocks noChangeArrowheads="1"/>
              </p:cNvSpPr>
              <p:nvPr/>
            </p:nvSpPr>
            <p:spPr bwMode="auto">
              <a:xfrm>
                <a:off x="746" y="1618"/>
                <a:ext cx="1087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4" name="Rectangle 126"/>
              <p:cNvSpPr>
                <a:spLocks noChangeArrowheads="1"/>
              </p:cNvSpPr>
              <p:nvPr/>
            </p:nvSpPr>
            <p:spPr bwMode="auto">
              <a:xfrm>
                <a:off x="746" y="1632"/>
                <a:ext cx="1087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5" name="Rectangle 127"/>
              <p:cNvSpPr>
                <a:spLocks noChangeArrowheads="1"/>
              </p:cNvSpPr>
              <p:nvPr/>
            </p:nvSpPr>
            <p:spPr bwMode="auto">
              <a:xfrm>
                <a:off x="1839" y="1632"/>
                <a:ext cx="10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6" name="Rectangle 128"/>
              <p:cNvSpPr>
                <a:spLocks noChangeArrowheads="1"/>
              </p:cNvSpPr>
              <p:nvPr/>
            </p:nvSpPr>
            <p:spPr bwMode="auto">
              <a:xfrm>
                <a:off x="1833" y="1632"/>
                <a:ext cx="6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7" name="Rectangle 129"/>
              <p:cNvSpPr>
                <a:spLocks noChangeArrowheads="1"/>
              </p:cNvSpPr>
              <p:nvPr/>
            </p:nvSpPr>
            <p:spPr bwMode="auto">
              <a:xfrm>
                <a:off x="1833" y="1618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8" name="Rectangle 130"/>
              <p:cNvSpPr>
                <a:spLocks noChangeArrowheads="1"/>
              </p:cNvSpPr>
              <p:nvPr/>
            </p:nvSpPr>
            <p:spPr bwMode="auto">
              <a:xfrm>
                <a:off x="1849" y="1618"/>
                <a:ext cx="2722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59" name="Rectangle 131"/>
              <p:cNvSpPr>
                <a:spLocks noChangeArrowheads="1"/>
              </p:cNvSpPr>
              <p:nvPr/>
            </p:nvSpPr>
            <p:spPr bwMode="auto">
              <a:xfrm>
                <a:off x="1849" y="1632"/>
                <a:ext cx="272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0" name="Rectangle 132"/>
              <p:cNvSpPr>
                <a:spLocks noChangeArrowheads="1"/>
              </p:cNvSpPr>
              <p:nvPr/>
            </p:nvSpPr>
            <p:spPr bwMode="auto">
              <a:xfrm>
                <a:off x="4576" y="1632"/>
                <a:ext cx="11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1" name="Rectangle 133"/>
              <p:cNvSpPr>
                <a:spLocks noChangeArrowheads="1"/>
              </p:cNvSpPr>
              <p:nvPr/>
            </p:nvSpPr>
            <p:spPr bwMode="auto">
              <a:xfrm>
                <a:off x="4571" y="1632"/>
                <a:ext cx="5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2" name="Rectangle 134"/>
              <p:cNvSpPr>
                <a:spLocks noChangeArrowheads="1"/>
              </p:cNvSpPr>
              <p:nvPr/>
            </p:nvSpPr>
            <p:spPr bwMode="auto">
              <a:xfrm>
                <a:off x="4571" y="1618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3" name="Rectangle 135"/>
              <p:cNvSpPr>
                <a:spLocks noChangeArrowheads="1"/>
              </p:cNvSpPr>
              <p:nvPr/>
            </p:nvSpPr>
            <p:spPr bwMode="auto">
              <a:xfrm>
                <a:off x="4587" y="1618"/>
                <a:ext cx="1172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4" name="Rectangle 136"/>
              <p:cNvSpPr>
                <a:spLocks noChangeArrowheads="1"/>
              </p:cNvSpPr>
              <p:nvPr/>
            </p:nvSpPr>
            <p:spPr bwMode="auto">
              <a:xfrm>
                <a:off x="4587" y="1632"/>
                <a:ext cx="117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5" name="Rectangle 137"/>
              <p:cNvSpPr>
                <a:spLocks noChangeArrowheads="1"/>
              </p:cNvSpPr>
              <p:nvPr/>
            </p:nvSpPr>
            <p:spPr bwMode="auto">
              <a:xfrm>
                <a:off x="5759" y="1632"/>
                <a:ext cx="10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6" name="Rectangle 138"/>
              <p:cNvSpPr>
                <a:spLocks noChangeArrowheads="1"/>
              </p:cNvSpPr>
              <p:nvPr/>
            </p:nvSpPr>
            <p:spPr bwMode="auto">
              <a:xfrm>
                <a:off x="5769" y="1632"/>
                <a:ext cx="16" cy="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7" name="Rectangle 139"/>
              <p:cNvSpPr>
                <a:spLocks noChangeArrowheads="1"/>
              </p:cNvSpPr>
              <p:nvPr/>
            </p:nvSpPr>
            <p:spPr bwMode="auto">
              <a:xfrm>
                <a:off x="5759" y="1618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8" name="Rectangle 140"/>
              <p:cNvSpPr>
                <a:spLocks noChangeArrowheads="1"/>
              </p:cNvSpPr>
              <p:nvPr/>
            </p:nvSpPr>
            <p:spPr bwMode="auto">
              <a:xfrm>
                <a:off x="5759" y="1618"/>
                <a:ext cx="16" cy="1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9" name="Rectangle 141"/>
              <p:cNvSpPr>
                <a:spLocks noChangeArrowheads="1"/>
              </p:cNvSpPr>
              <p:nvPr/>
            </p:nvSpPr>
            <p:spPr bwMode="auto">
              <a:xfrm>
                <a:off x="730" y="1633"/>
                <a:ext cx="16" cy="689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0" name="Rectangle 142"/>
              <p:cNvSpPr>
                <a:spLocks noChangeArrowheads="1"/>
              </p:cNvSpPr>
              <p:nvPr/>
            </p:nvSpPr>
            <p:spPr bwMode="auto">
              <a:xfrm>
                <a:off x="1833" y="1633"/>
                <a:ext cx="6" cy="6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1" name="Rectangle 143"/>
              <p:cNvSpPr>
                <a:spLocks noChangeArrowheads="1"/>
              </p:cNvSpPr>
              <p:nvPr/>
            </p:nvSpPr>
            <p:spPr bwMode="auto">
              <a:xfrm>
                <a:off x="4571" y="1633"/>
                <a:ext cx="5" cy="68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2" name="Rectangle 144"/>
              <p:cNvSpPr>
                <a:spLocks noChangeArrowheads="1"/>
              </p:cNvSpPr>
              <p:nvPr/>
            </p:nvSpPr>
            <p:spPr bwMode="auto">
              <a:xfrm>
                <a:off x="5769" y="1633"/>
                <a:ext cx="16" cy="689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3" name="Rectangle 145"/>
              <p:cNvSpPr>
                <a:spLocks noChangeArrowheads="1"/>
              </p:cNvSpPr>
              <p:nvPr/>
            </p:nvSpPr>
            <p:spPr bwMode="auto">
              <a:xfrm>
                <a:off x="747" y="2338"/>
                <a:ext cx="53" cy="58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4" name="Rectangle 146"/>
              <p:cNvSpPr>
                <a:spLocks noChangeArrowheads="1"/>
              </p:cNvSpPr>
              <p:nvPr/>
            </p:nvSpPr>
            <p:spPr bwMode="auto">
              <a:xfrm>
                <a:off x="1776" y="2338"/>
                <a:ext cx="57" cy="58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5" name="Rectangle 147"/>
              <p:cNvSpPr>
                <a:spLocks noChangeArrowheads="1"/>
              </p:cNvSpPr>
              <p:nvPr/>
            </p:nvSpPr>
            <p:spPr bwMode="auto">
              <a:xfrm>
                <a:off x="747" y="2920"/>
                <a:ext cx="1086" cy="13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6" name="Rectangle 148"/>
              <p:cNvSpPr>
                <a:spLocks noChangeArrowheads="1"/>
              </p:cNvSpPr>
              <p:nvPr/>
            </p:nvSpPr>
            <p:spPr bwMode="auto">
              <a:xfrm>
                <a:off x="800" y="2338"/>
                <a:ext cx="976" cy="11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7" name="Rectangle 149"/>
              <p:cNvSpPr>
                <a:spLocks noChangeArrowheads="1"/>
              </p:cNvSpPr>
              <p:nvPr/>
            </p:nvSpPr>
            <p:spPr bwMode="auto">
              <a:xfrm>
                <a:off x="800" y="2338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8" name="Rectangle 150"/>
              <p:cNvSpPr>
                <a:spLocks noChangeArrowheads="1"/>
              </p:cNvSpPr>
              <p:nvPr/>
            </p:nvSpPr>
            <p:spPr bwMode="auto">
              <a:xfrm>
                <a:off x="800" y="2453"/>
                <a:ext cx="60" cy="46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9" name="Rectangle 151"/>
              <p:cNvSpPr>
                <a:spLocks noChangeArrowheads="1"/>
              </p:cNvSpPr>
              <p:nvPr/>
            </p:nvSpPr>
            <p:spPr bwMode="auto">
              <a:xfrm>
                <a:off x="3259" y="2453"/>
                <a:ext cx="60" cy="46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0" name="Rectangle 152"/>
              <p:cNvSpPr>
                <a:spLocks noChangeArrowheads="1"/>
              </p:cNvSpPr>
              <p:nvPr/>
            </p:nvSpPr>
            <p:spPr bwMode="auto">
              <a:xfrm>
                <a:off x="860" y="2453"/>
                <a:ext cx="2399" cy="11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1" name="Rectangle 153"/>
              <p:cNvSpPr>
                <a:spLocks noChangeArrowheads="1"/>
              </p:cNvSpPr>
              <p:nvPr/>
            </p:nvSpPr>
            <p:spPr bwMode="auto">
              <a:xfrm>
                <a:off x="860" y="2453"/>
                <a:ext cx="622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Pracownicy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2" name="Rectangle 154"/>
              <p:cNvSpPr>
                <a:spLocks noChangeArrowheads="1"/>
              </p:cNvSpPr>
              <p:nvPr/>
            </p:nvSpPr>
            <p:spPr bwMode="auto">
              <a:xfrm>
                <a:off x="1413" y="2453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3" name="Rectangle 155"/>
              <p:cNvSpPr>
                <a:spLocks noChangeArrowheads="1"/>
              </p:cNvSpPr>
              <p:nvPr/>
            </p:nvSpPr>
            <p:spPr bwMode="auto">
              <a:xfrm>
                <a:off x="860" y="2567"/>
                <a:ext cx="2399" cy="1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4" name="Rectangle 156"/>
              <p:cNvSpPr>
                <a:spLocks noChangeArrowheads="1"/>
              </p:cNvSpPr>
              <p:nvPr/>
            </p:nvSpPr>
            <p:spPr bwMode="auto">
              <a:xfrm>
                <a:off x="860" y="2567"/>
                <a:ext cx="804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niepedagogiczni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5" name="Rectangle 157"/>
              <p:cNvSpPr>
                <a:spLocks noChangeArrowheads="1"/>
              </p:cNvSpPr>
              <p:nvPr/>
            </p:nvSpPr>
            <p:spPr bwMode="auto">
              <a:xfrm>
                <a:off x="1590" y="2567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6" name="Rectangle 158"/>
              <p:cNvSpPr>
                <a:spLocks noChangeArrowheads="1"/>
              </p:cNvSpPr>
              <p:nvPr/>
            </p:nvSpPr>
            <p:spPr bwMode="auto">
              <a:xfrm>
                <a:off x="860" y="2686"/>
                <a:ext cx="2399" cy="1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7" name="Rectangle 159"/>
              <p:cNvSpPr>
                <a:spLocks noChangeArrowheads="1"/>
              </p:cNvSpPr>
              <p:nvPr/>
            </p:nvSpPr>
            <p:spPr bwMode="auto">
              <a:xfrm>
                <a:off x="860" y="2686"/>
                <a:ext cx="446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Liczba: 17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8" name="Rectangle 160"/>
              <p:cNvSpPr>
                <a:spLocks noChangeArrowheads="1"/>
              </p:cNvSpPr>
              <p:nvPr/>
            </p:nvSpPr>
            <p:spPr bwMode="auto">
              <a:xfrm>
                <a:off x="1333" y="2686"/>
                <a:ext cx="0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9" name="Rectangle 161"/>
              <p:cNvSpPr>
                <a:spLocks noChangeArrowheads="1"/>
              </p:cNvSpPr>
              <p:nvPr/>
            </p:nvSpPr>
            <p:spPr bwMode="auto">
              <a:xfrm>
                <a:off x="860" y="2805"/>
                <a:ext cx="2399" cy="11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0" name="Rectangle 162"/>
              <p:cNvSpPr>
                <a:spLocks noChangeArrowheads="1"/>
              </p:cNvSpPr>
              <p:nvPr/>
            </p:nvSpPr>
            <p:spPr bwMode="auto">
              <a:xfrm>
                <a:off x="860" y="2805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1" name="Rectangle 163"/>
              <p:cNvSpPr>
                <a:spLocks noChangeArrowheads="1"/>
              </p:cNvSpPr>
              <p:nvPr/>
            </p:nvSpPr>
            <p:spPr bwMode="auto">
              <a:xfrm>
                <a:off x="800" y="2916"/>
                <a:ext cx="5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2" name="Rectangle 164"/>
              <p:cNvSpPr>
                <a:spLocks noChangeArrowheads="1"/>
              </p:cNvSpPr>
              <p:nvPr/>
            </p:nvSpPr>
            <p:spPr bwMode="auto">
              <a:xfrm>
                <a:off x="1840" y="2338"/>
                <a:ext cx="58" cy="7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3" name="Rectangle 165"/>
              <p:cNvSpPr>
                <a:spLocks noChangeArrowheads="1"/>
              </p:cNvSpPr>
              <p:nvPr/>
            </p:nvSpPr>
            <p:spPr bwMode="auto">
              <a:xfrm>
                <a:off x="4515" y="2338"/>
                <a:ext cx="57" cy="71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4" name="Rectangle 166"/>
              <p:cNvSpPr>
                <a:spLocks noChangeArrowheads="1"/>
              </p:cNvSpPr>
              <p:nvPr/>
            </p:nvSpPr>
            <p:spPr bwMode="auto">
              <a:xfrm>
                <a:off x="1898" y="2338"/>
                <a:ext cx="2617" cy="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295" name="Rectangle 167"/>
              <p:cNvSpPr>
                <a:spLocks noChangeArrowheads="1"/>
              </p:cNvSpPr>
              <p:nvPr/>
            </p:nvSpPr>
            <p:spPr bwMode="auto">
              <a:xfrm>
                <a:off x="1898" y="2335"/>
                <a:ext cx="1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6" name="Rectangle 168"/>
              <p:cNvSpPr>
                <a:spLocks noChangeArrowheads="1"/>
              </p:cNvSpPr>
              <p:nvPr/>
            </p:nvSpPr>
            <p:spPr bwMode="auto">
              <a:xfrm>
                <a:off x="1948" y="2345"/>
                <a:ext cx="83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7" name="Rectangle 169"/>
              <p:cNvSpPr>
                <a:spLocks noChangeArrowheads="1"/>
              </p:cNvSpPr>
              <p:nvPr/>
            </p:nvSpPr>
            <p:spPr bwMode="auto">
              <a:xfrm>
                <a:off x="2098" y="2345"/>
                <a:ext cx="2250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Stwarzanie pracownikom możliwości uczestnictwa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8" name="Rectangle 170"/>
              <p:cNvSpPr>
                <a:spLocks noChangeArrowheads="1"/>
              </p:cNvSpPr>
              <p:nvPr/>
            </p:nvSpPr>
            <p:spPr bwMode="auto">
              <a:xfrm>
                <a:off x="4378" y="2345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9" name="Rectangle 171"/>
              <p:cNvSpPr>
                <a:spLocks noChangeArrowheads="1"/>
              </p:cNvSpPr>
              <p:nvPr/>
            </p:nvSpPr>
            <p:spPr bwMode="auto">
              <a:xfrm>
                <a:off x="4408" y="2345"/>
                <a:ext cx="102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/>
                </a:r>
                <a:b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</a:b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0" name="Rectangle 172"/>
              <p:cNvSpPr>
                <a:spLocks noChangeArrowheads="1"/>
              </p:cNvSpPr>
              <p:nvPr/>
            </p:nvSpPr>
            <p:spPr bwMode="auto">
              <a:xfrm>
                <a:off x="1898" y="2460"/>
                <a:ext cx="2617" cy="11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1" name="Rectangle 173"/>
              <p:cNvSpPr>
                <a:spLocks noChangeArrowheads="1"/>
              </p:cNvSpPr>
              <p:nvPr/>
            </p:nvSpPr>
            <p:spPr bwMode="auto">
              <a:xfrm>
                <a:off x="2098" y="2460"/>
                <a:ext cx="883" cy="1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300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w</a:t>
                </a: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życiu przedszkola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2" name="Rectangle 174"/>
              <p:cNvSpPr>
                <a:spLocks noChangeArrowheads="1"/>
              </p:cNvSpPr>
              <p:nvPr/>
            </p:nvSpPr>
            <p:spPr bwMode="auto">
              <a:xfrm>
                <a:off x="2927" y="2460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3" name="Rectangle 175"/>
              <p:cNvSpPr>
                <a:spLocks noChangeArrowheads="1"/>
              </p:cNvSpPr>
              <p:nvPr/>
            </p:nvSpPr>
            <p:spPr bwMode="auto">
              <a:xfrm>
                <a:off x="1898" y="2574"/>
                <a:ext cx="2617" cy="12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4" name="Rectangle 176"/>
              <p:cNvSpPr>
                <a:spLocks noChangeArrowheads="1"/>
              </p:cNvSpPr>
              <p:nvPr/>
            </p:nvSpPr>
            <p:spPr bwMode="auto">
              <a:xfrm>
                <a:off x="1898" y="2571"/>
                <a:ext cx="1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5" name="Rectangle 177"/>
              <p:cNvSpPr>
                <a:spLocks noChangeArrowheads="1"/>
              </p:cNvSpPr>
              <p:nvPr/>
            </p:nvSpPr>
            <p:spPr bwMode="auto">
              <a:xfrm>
                <a:off x="1948" y="2581"/>
                <a:ext cx="83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6" name="Rectangle 178"/>
              <p:cNvSpPr>
                <a:spLocks noChangeArrowheads="1"/>
              </p:cNvSpPr>
              <p:nvPr/>
            </p:nvSpPr>
            <p:spPr bwMode="auto">
              <a:xfrm>
                <a:off x="2098" y="2581"/>
                <a:ext cx="2397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Relacje i wsparcie ze strony dyrektora przedszkola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7" name="Rectangle 179"/>
              <p:cNvSpPr>
                <a:spLocks noChangeArrowheads="1"/>
              </p:cNvSpPr>
              <p:nvPr/>
            </p:nvSpPr>
            <p:spPr bwMode="auto">
              <a:xfrm>
                <a:off x="4362" y="2581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8" name="Rectangle 180"/>
              <p:cNvSpPr>
                <a:spLocks noChangeArrowheads="1"/>
              </p:cNvSpPr>
              <p:nvPr/>
            </p:nvSpPr>
            <p:spPr bwMode="auto">
              <a:xfrm>
                <a:off x="1898" y="2697"/>
                <a:ext cx="2617" cy="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9" name="Rectangle 181"/>
              <p:cNvSpPr>
                <a:spLocks noChangeArrowheads="1"/>
              </p:cNvSpPr>
              <p:nvPr/>
            </p:nvSpPr>
            <p:spPr bwMode="auto">
              <a:xfrm>
                <a:off x="1898" y="2694"/>
                <a:ext cx="1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0" name="Rectangle 182"/>
              <p:cNvSpPr>
                <a:spLocks noChangeArrowheads="1"/>
              </p:cNvSpPr>
              <p:nvPr/>
            </p:nvSpPr>
            <p:spPr bwMode="auto">
              <a:xfrm>
                <a:off x="1948" y="2704"/>
                <a:ext cx="83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1" name="Rectangle 183"/>
              <p:cNvSpPr>
                <a:spLocks noChangeArrowheads="1"/>
              </p:cNvSpPr>
              <p:nvPr/>
            </p:nvSpPr>
            <p:spPr bwMode="auto">
              <a:xfrm>
                <a:off x="2098" y="2704"/>
                <a:ext cx="116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Relacje z nauczycielami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2" name="Rectangle 184"/>
              <p:cNvSpPr>
                <a:spLocks noChangeArrowheads="1"/>
              </p:cNvSpPr>
              <p:nvPr/>
            </p:nvSpPr>
            <p:spPr bwMode="auto">
              <a:xfrm>
                <a:off x="3181" y="2704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3" name="Rectangle 185"/>
              <p:cNvSpPr>
                <a:spLocks noChangeArrowheads="1"/>
              </p:cNvSpPr>
              <p:nvPr/>
            </p:nvSpPr>
            <p:spPr bwMode="auto">
              <a:xfrm>
                <a:off x="1898" y="2819"/>
                <a:ext cx="2617" cy="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14" name="Rectangle 186"/>
              <p:cNvSpPr>
                <a:spLocks noChangeArrowheads="1"/>
              </p:cNvSpPr>
              <p:nvPr/>
            </p:nvSpPr>
            <p:spPr bwMode="auto">
              <a:xfrm>
                <a:off x="1898" y="2816"/>
                <a:ext cx="123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Symbol" pitchFamily="18" charset="2"/>
                    <a:cs typeface="Arial" pitchFamily="34" charset="0"/>
                  </a:rPr>
                  <a:t>·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5" name="Rectangle 187"/>
              <p:cNvSpPr>
                <a:spLocks noChangeArrowheads="1"/>
              </p:cNvSpPr>
              <p:nvPr/>
            </p:nvSpPr>
            <p:spPr bwMode="auto">
              <a:xfrm>
                <a:off x="1948" y="2826"/>
                <a:ext cx="83" cy="1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6" name="Rectangle 188"/>
              <p:cNvSpPr>
                <a:spLocks noChangeArrowheads="1"/>
              </p:cNvSpPr>
              <p:nvPr/>
            </p:nvSpPr>
            <p:spPr bwMode="auto">
              <a:xfrm>
                <a:off x="2098" y="2826"/>
                <a:ext cx="421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Relacje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7" name="Rectangle 189"/>
              <p:cNvSpPr>
                <a:spLocks noChangeArrowheads="1"/>
              </p:cNvSpPr>
              <p:nvPr/>
            </p:nvSpPr>
            <p:spPr bwMode="auto">
              <a:xfrm>
                <a:off x="2442" y="2826"/>
                <a:ext cx="1846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300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z innymi </a:t>
                </a: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pracownikami niepedagogicznymi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300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nauczycielami</a:t>
                </a:r>
                <a:endPara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endParaRPr>
              </a:p>
            </p:txBody>
          </p:sp>
          <p:sp>
            <p:nvSpPr>
              <p:cNvPr id="319" name="Rectangle 191"/>
              <p:cNvSpPr>
                <a:spLocks noChangeArrowheads="1"/>
              </p:cNvSpPr>
              <p:nvPr/>
            </p:nvSpPr>
            <p:spPr bwMode="auto">
              <a:xfrm>
                <a:off x="1898" y="2941"/>
                <a:ext cx="2617" cy="11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321" name="Rectangle 193"/>
              <p:cNvSpPr>
                <a:spLocks noChangeArrowheads="1"/>
              </p:cNvSpPr>
              <p:nvPr/>
            </p:nvSpPr>
            <p:spPr bwMode="auto">
              <a:xfrm>
                <a:off x="3026" y="2942"/>
                <a:ext cx="76" cy="1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3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2" name="Rectangle 194"/>
              <p:cNvSpPr>
                <a:spLocks noChangeArrowheads="1"/>
              </p:cNvSpPr>
              <p:nvPr/>
            </p:nvSpPr>
            <p:spPr bwMode="auto">
              <a:xfrm>
                <a:off x="4578" y="2338"/>
                <a:ext cx="57" cy="2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3" name="Rectangle 195"/>
              <p:cNvSpPr>
                <a:spLocks noChangeArrowheads="1"/>
              </p:cNvSpPr>
              <p:nvPr/>
            </p:nvSpPr>
            <p:spPr bwMode="auto">
              <a:xfrm>
                <a:off x="5717" y="2338"/>
                <a:ext cx="52" cy="2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4" name="Rectangle 196"/>
              <p:cNvSpPr>
                <a:spLocks noChangeArrowheads="1"/>
              </p:cNvSpPr>
              <p:nvPr/>
            </p:nvSpPr>
            <p:spPr bwMode="auto">
              <a:xfrm>
                <a:off x="4578" y="2567"/>
                <a:ext cx="1191" cy="49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5" name="Rectangle 197"/>
              <p:cNvSpPr>
                <a:spLocks noChangeArrowheads="1"/>
              </p:cNvSpPr>
              <p:nvPr/>
            </p:nvSpPr>
            <p:spPr bwMode="auto">
              <a:xfrm>
                <a:off x="4635" y="2338"/>
                <a:ext cx="1082" cy="2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6" name="Rectangle 198"/>
              <p:cNvSpPr>
                <a:spLocks noChangeArrowheads="1"/>
              </p:cNvSpPr>
              <p:nvPr/>
            </p:nvSpPr>
            <p:spPr bwMode="auto">
              <a:xfrm>
                <a:off x="5031" y="2610"/>
                <a:ext cx="252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4,5</a:t>
                </a:r>
                <a:endParaRPr kumimoji="0" lang="pl-PL" sz="1800" b="1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7" name="Rectangle 199"/>
              <p:cNvSpPr>
                <a:spLocks noChangeArrowheads="1"/>
              </p:cNvSpPr>
              <p:nvPr/>
            </p:nvSpPr>
            <p:spPr bwMode="auto">
              <a:xfrm>
                <a:off x="5316" y="2341"/>
                <a:ext cx="14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5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8" name="Rectangle 200"/>
              <p:cNvSpPr>
                <a:spLocks noChangeArrowheads="1"/>
              </p:cNvSpPr>
              <p:nvPr/>
            </p:nvSpPr>
            <p:spPr bwMode="auto">
              <a:xfrm>
                <a:off x="730" y="2322"/>
                <a:ext cx="16" cy="1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9" name="Rectangle 201"/>
              <p:cNvSpPr>
                <a:spLocks noChangeArrowheads="1"/>
              </p:cNvSpPr>
              <p:nvPr/>
            </p:nvSpPr>
            <p:spPr bwMode="auto">
              <a:xfrm>
                <a:off x="746" y="2322"/>
                <a:ext cx="1087" cy="1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0" name="Rectangle 202"/>
              <p:cNvSpPr>
                <a:spLocks noChangeArrowheads="1"/>
              </p:cNvSpPr>
              <p:nvPr/>
            </p:nvSpPr>
            <p:spPr bwMode="auto">
              <a:xfrm>
                <a:off x="746" y="2337"/>
                <a:ext cx="1087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1" name="Rectangle 203"/>
              <p:cNvSpPr>
                <a:spLocks noChangeArrowheads="1"/>
              </p:cNvSpPr>
              <p:nvPr/>
            </p:nvSpPr>
            <p:spPr bwMode="auto">
              <a:xfrm>
                <a:off x="1839" y="2337"/>
                <a:ext cx="10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2" name="Rectangle 204"/>
              <p:cNvSpPr>
                <a:spLocks noChangeArrowheads="1"/>
              </p:cNvSpPr>
              <p:nvPr/>
            </p:nvSpPr>
            <p:spPr bwMode="auto">
              <a:xfrm>
                <a:off x="1833" y="2337"/>
                <a:ext cx="6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8" name="Rectangle 206"/>
            <p:cNvSpPr>
              <a:spLocks noChangeArrowheads="1"/>
            </p:cNvSpPr>
            <p:nvPr/>
          </p:nvSpPr>
          <p:spPr bwMode="auto">
            <a:xfrm>
              <a:off x="1833" y="2322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Rectangle 207"/>
            <p:cNvSpPr>
              <a:spLocks noChangeArrowheads="1"/>
            </p:cNvSpPr>
            <p:nvPr/>
          </p:nvSpPr>
          <p:spPr bwMode="auto">
            <a:xfrm>
              <a:off x="1849" y="2322"/>
              <a:ext cx="2722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Rectangle 208"/>
            <p:cNvSpPr>
              <a:spLocks noChangeArrowheads="1"/>
            </p:cNvSpPr>
            <p:nvPr/>
          </p:nvSpPr>
          <p:spPr bwMode="auto">
            <a:xfrm>
              <a:off x="1849" y="2337"/>
              <a:ext cx="2722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Rectangle 209"/>
            <p:cNvSpPr>
              <a:spLocks noChangeArrowheads="1"/>
            </p:cNvSpPr>
            <p:nvPr/>
          </p:nvSpPr>
          <p:spPr bwMode="auto">
            <a:xfrm>
              <a:off x="4576" y="2337"/>
              <a:ext cx="11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Rectangle 210"/>
            <p:cNvSpPr>
              <a:spLocks noChangeArrowheads="1"/>
            </p:cNvSpPr>
            <p:nvPr/>
          </p:nvSpPr>
          <p:spPr bwMode="auto">
            <a:xfrm>
              <a:off x="4571" y="2337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Rectangle 211"/>
            <p:cNvSpPr>
              <a:spLocks noChangeArrowheads="1"/>
            </p:cNvSpPr>
            <p:nvPr/>
          </p:nvSpPr>
          <p:spPr bwMode="auto">
            <a:xfrm>
              <a:off x="4571" y="2322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Rectangle 212"/>
            <p:cNvSpPr>
              <a:spLocks noChangeArrowheads="1"/>
            </p:cNvSpPr>
            <p:nvPr/>
          </p:nvSpPr>
          <p:spPr bwMode="auto">
            <a:xfrm>
              <a:off x="4587" y="2322"/>
              <a:ext cx="1182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Rectangle 213"/>
            <p:cNvSpPr>
              <a:spLocks noChangeArrowheads="1"/>
            </p:cNvSpPr>
            <p:nvPr/>
          </p:nvSpPr>
          <p:spPr bwMode="auto">
            <a:xfrm>
              <a:off x="4587" y="2337"/>
              <a:ext cx="1182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5769" y="2322"/>
              <a:ext cx="16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Rectangle 215"/>
            <p:cNvSpPr>
              <a:spLocks noChangeArrowheads="1"/>
            </p:cNvSpPr>
            <p:nvPr/>
          </p:nvSpPr>
          <p:spPr bwMode="auto">
            <a:xfrm>
              <a:off x="730" y="2338"/>
              <a:ext cx="16" cy="719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Rectangle 216"/>
            <p:cNvSpPr>
              <a:spLocks noChangeArrowheads="1"/>
            </p:cNvSpPr>
            <p:nvPr/>
          </p:nvSpPr>
          <p:spPr bwMode="auto">
            <a:xfrm>
              <a:off x="1833" y="2338"/>
              <a:ext cx="6" cy="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Rectangle 217"/>
            <p:cNvSpPr>
              <a:spLocks noChangeArrowheads="1"/>
            </p:cNvSpPr>
            <p:nvPr/>
          </p:nvSpPr>
          <p:spPr bwMode="auto">
            <a:xfrm>
              <a:off x="4571" y="2338"/>
              <a:ext cx="5" cy="7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218"/>
            <p:cNvSpPr>
              <a:spLocks noChangeArrowheads="1"/>
            </p:cNvSpPr>
            <p:nvPr/>
          </p:nvSpPr>
          <p:spPr bwMode="auto">
            <a:xfrm>
              <a:off x="5769" y="2338"/>
              <a:ext cx="16" cy="719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Rectangle 219"/>
            <p:cNvSpPr>
              <a:spLocks noChangeArrowheads="1"/>
            </p:cNvSpPr>
            <p:nvPr/>
          </p:nvSpPr>
          <p:spPr bwMode="auto">
            <a:xfrm>
              <a:off x="747" y="3071"/>
              <a:ext cx="53" cy="38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Rectangle 220"/>
            <p:cNvSpPr>
              <a:spLocks noChangeArrowheads="1"/>
            </p:cNvSpPr>
            <p:nvPr/>
          </p:nvSpPr>
          <p:spPr bwMode="auto">
            <a:xfrm>
              <a:off x="1776" y="3071"/>
              <a:ext cx="57" cy="38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Rectangle 221"/>
            <p:cNvSpPr>
              <a:spLocks noChangeArrowheads="1"/>
            </p:cNvSpPr>
            <p:nvPr/>
          </p:nvSpPr>
          <p:spPr bwMode="auto">
            <a:xfrm>
              <a:off x="747" y="3456"/>
              <a:ext cx="1086" cy="21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222"/>
            <p:cNvSpPr>
              <a:spLocks noChangeArrowheads="1"/>
            </p:cNvSpPr>
            <p:nvPr/>
          </p:nvSpPr>
          <p:spPr bwMode="auto">
            <a:xfrm>
              <a:off x="800" y="3071"/>
              <a:ext cx="976" cy="1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Rectangle 223"/>
            <p:cNvSpPr>
              <a:spLocks noChangeArrowheads="1"/>
            </p:cNvSpPr>
            <p:nvPr/>
          </p:nvSpPr>
          <p:spPr bwMode="auto">
            <a:xfrm>
              <a:off x="800" y="3071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24"/>
            <p:cNvSpPr>
              <a:spLocks noChangeArrowheads="1"/>
            </p:cNvSpPr>
            <p:nvPr/>
          </p:nvSpPr>
          <p:spPr bwMode="auto">
            <a:xfrm>
              <a:off x="800" y="3186"/>
              <a:ext cx="60" cy="23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7" name="Rectangle 225"/>
            <p:cNvSpPr>
              <a:spLocks noChangeArrowheads="1"/>
            </p:cNvSpPr>
            <p:nvPr/>
          </p:nvSpPr>
          <p:spPr bwMode="auto">
            <a:xfrm>
              <a:off x="1783" y="3186"/>
              <a:ext cx="60" cy="23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Rectangle 226"/>
            <p:cNvSpPr>
              <a:spLocks noChangeArrowheads="1"/>
            </p:cNvSpPr>
            <p:nvPr/>
          </p:nvSpPr>
          <p:spPr bwMode="auto">
            <a:xfrm>
              <a:off x="800" y="3417"/>
              <a:ext cx="1043" cy="3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Rectangle 227"/>
            <p:cNvSpPr>
              <a:spLocks noChangeArrowheads="1"/>
            </p:cNvSpPr>
            <p:nvPr/>
          </p:nvSpPr>
          <p:spPr bwMode="auto">
            <a:xfrm>
              <a:off x="860" y="3186"/>
              <a:ext cx="923" cy="1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Rectangle 228"/>
            <p:cNvSpPr>
              <a:spLocks noChangeArrowheads="1"/>
            </p:cNvSpPr>
            <p:nvPr/>
          </p:nvSpPr>
          <p:spPr bwMode="auto">
            <a:xfrm>
              <a:off x="860" y="3186"/>
              <a:ext cx="72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Rodzice dzieci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229"/>
            <p:cNvSpPr>
              <a:spLocks noChangeArrowheads="1"/>
            </p:cNvSpPr>
            <p:nvPr/>
          </p:nvSpPr>
          <p:spPr bwMode="auto">
            <a:xfrm>
              <a:off x="1519" y="3186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230"/>
            <p:cNvSpPr>
              <a:spLocks noChangeArrowheads="1"/>
            </p:cNvSpPr>
            <p:nvPr/>
          </p:nvSpPr>
          <p:spPr bwMode="auto">
            <a:xfrm>
              <a:off x="860" y="3302"/>
              <a:ext cx="923" cy="1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Rectangle 231"/>
            <p:cNvSpPr>
              <a:spLocks noChangeArrowheads="1"/>
            </p:cNvSpPr>
            <p:nvPr/>
          </p:nvSpPr>
          <p:spPr bwMode="auto">
            <a:xfrm>
              <a:off x="860" y="3302"/>
              <a:ext cx="44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Liczba: </a:t>
              </a:r>
              <a:r>
                <a:rPr lang="pl-PL" sz="1300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92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232"/>
            <p:cNvSpPr>
              <a:spLocks noChangeArrowheads="1"/>
            </p:cNvSpPr>
            <p:nvPr/>
          </p:nvSpPr>
          <p:spPr bwMode="auto">
            <a:xfrm>
              <a:off x="1389" y="3302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Rectangle 233"/>
            <p:cNvSpPr>
              <a:spLocks noChangeArrowheads="1"/>
            </p:cNvSpPr>
            <p:nvPr/>
          </p:nvSpPr>
          <p:spPr bwMode="auto">
            <a:xfrm>
              <a:off x="800" y="3452"/>
              <a:ext cx="5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Rectangle 234"/>
            <p:cNvSpPr>
              <a:spLocks noChangeArrowheads="1"/>
            </p:cNvSpPr>
            <p:nvPr/>
          </p:nvSpPr>
          <p:spPr bwMode="auto">
            <a:xfrm>
              <a:off x="1840" y="3071"/>
              <a:ext cx="58" cy="5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Rectangle 235"/>
            <p:cNvSpPr>
              <a:spLocks noChangeArrowheads="1"/>
            </p:cNvSpPr>
            <p:nvPr/>
          </p:nvSpPr>
          <p:spPr bwMode="auto">
            <a:xfrm>
              <a:off x="4515" y="3071"/>
              <a:ext cx="57" cy="597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Rectangle 236"/>
            <p:cNvSpPr>
              <a:spLocks noChangeArrowheads="1"/>
            </p:cNvSpPr>
            <p:nvPr/>
          </p:nvSpPr>
          <p:spPr bwMode="auto">
            <a:xfrm>
              <a:off x="1898" y="3071"/>
              <a:ext cx="2617" cy="12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Rectangle 237"/>
            <p:cNvSpPr>
              <a:spLocks noChangeArrowheads="1"/>
            </p:cNvSpPr>
            <p:nvPr/>
          </p:nvSpPr>
          <p:spPr bwMode="auto">
            <a:xfrm>
              <a:off x="1898" y="3068"/>
              <a:ext cx="12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·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238"/>
            <p:cNvSpPr>
              <a:spLocks noChangeArrowheads="1"/>
            </p:cNvSpPr>
            <p:nvPr/>
          </p:nvSpPr>
          <p:spPr bwMode="auto">
            <a:xfrm>
              <a:off x="1948" y="3078"/>
              <a:ext cx="8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Rectangle 239"/>
            <p:cNvSpPr>
              <a:spLocks noChangeArrowheads="1"/>
            </p:cNvSpPr>
            <p:nvPr/>
          </p:nvSpPr>
          <p:spPr bwMode="auto">
            <a:xfrm>
              <a:off x="2098" y="3078"/>
              <a:ext cx="190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Stwarzanie rodzicom możliwości </a:t>
              </a:r>
              <a:r>
                <a:rPr kumimoji="0" lang="pl-PL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uczest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Rectangle 240"/>
            <p:cNvSpPr>
              <a:spLocks noChangeArrowheads="1"/>
            </p:cNvSpPr>
            <p:nvPr/>
          </p:nvSpPr>
          <p:spPr bwMode="auto">
            <a:xfrm>
              <a:off x="3786" y="3078"/>
              <a:ext cx="33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nictwa</a:t>
              </a: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 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241"/>
            <p:cNvSpPr>
              <a:spLocks noChangeArrowheads="1"/>
            </p:cNvSpPr>
            <p:nvPr/>
          </p:nvSpPr>
          <p:spPr bwMode="auto">
            <a:xfrm>
              <a:off x="1898" y="3194"/>
              <a:ext cx="2617" cy="11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Rectangle 242"/>
            <p:cNvSpPr>
              <a:spLocks noChangeArrowheads="1"/>
            </p:cNvSpPr>
            <p:nvPr/>
          </p:nvSpPr>
          <p:spPr bwMode="auto">
            <a:xfrm>
              <a:off x="2098" y="3194"/>
              <a:ext cx="909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w życiu przedszkola 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243"/>
            <p:cNvSpPr>
              <a:spLocks noChangeArrowheads="1"/>
            </p:cNvSpPr>
            <p:nvPr/>
          </p:nvSpPr>
          <p:spPr bwMode="auto">
            <a:xfrm>
              <a:off x="2927" y="3194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244"/>
            <p:cNvSpPr>
              <a:spLocks noChangeArrowheads="1"/>
            </p:cNvSpPr>
            <p:nvPr/>
          </p:nvSpPr>
          <p:spPr bwMode="auto">
            <a:xfrm>
              <a:off x="1898" y="3309"/>
              <a:ext cx="2617" cy="12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7" name="Rectangle 245"/>
            <p:cNvSpPr>
              <a:spLocks noChangeArrowheads="1"/>
            </p:cNvSpPr>
            <p:nvPr/>
          </p:nvSpPr>
          <p:spPr bwMode="auto">
            <a:xfrm>
              <a:off x="1898" y="3306"/>
              <a:ext cx="12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·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246"/>
            <p:cNvSpPr>
              <a:spLocks noChangeArrowheads="1"/>
            </p:cNvSpPr>
            <p:nvPr/>
          </p:nvSpPr>
          <p:spPr bwMode="auto">
            <a:xfrm>
              <a:off x="1948" y="3316"/>
              <a:ext cx="8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247"/>
            <p:cNvSpPr>
              <a:spLocks noChangeArrowheads="1"/>
            </p:cNvSpPr>
            <p:nvPr/>
          </p:nvSpPr>
          <p:spPr bwMode="auto">
            <a:xfrm>
              <a:off x="2098" y="3316"/>
              <a:ext cx="55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Relacje z n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248"/>
            <p:cNvSpPr>
              <a:spLocks noChangeArrowheads="1"/>
            </p:cNvSpPr>
            <p:nvPr/>
          </p:nvSpPr>
          <p:spPr bwMode="auto">
            <a:xfrm>
              <a:off x="2593" y="3316"/>
              <a:ext cx="127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auczycielami i dyrektorem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249"/>
            <p:cNvSpPr>
              <a:spLocks noChangeArrowheads="1"/>
            </p:cNvSpPr>
            <p:nvPr/>
          </p:nvSpPr>
          <p:spPr bwMode="auto">
            <a:xfrm>
              <a:off x="3782" y="3316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250"/>
            <p:cNvSpPr>
              <a:spLocks noChangeArrowheads="1"/>
            </p:cNvSpPr>
            <p:nvPr/>
          </p:nvSpPr>
          <p:spPr bwMode="auto">
            <a:xfrm>
              <a:off x="1898" y="3431"/>
              <a:ext cx="2617" cy="12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3" name="Rectangle 251"/>
            <p:cNvSpPr>
              <a:spLocks noChangeArrowheads="1"/>
            </p:cNvSpPr>
            <p:nvPr/>
          </p:nvSpPr>
          <p:spPr bwMode="auto">
            <a:xfrm>
              <a:off x="1898" y="3428"/>
              <a:ext cx="123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Symbol" pitchFamily="18" charset="2"/>
                  <a:cs typeface="Arial" pitchFamily="34" charset="0"/>
                </a:rPr>
                <a:t>·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252"/>
            <p:cNvSpPr>
              <a:spLocks noChangeArrowheads="1"/>
            </p:cNvSpPr>
            <p:nvPr/>
          </p:nvSpPr>
          <p:spPr bwMode="auto">
            <a:xfrm>
              <a:off x="1948" y="3438"/>
              <a:ext cx="83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Rectangle 253"/>
            <p:cNvSpPr>
              <a:spLocks noChangeArrowheads="1"/>
            </p:cNvSpPr>
            <p:nvPr/>
          </p:nvSpPr>
          <p:spPr bwMode="auto">
            <a:xfrm>
              <a:off x="2098" y="3438"/>
              <a:ext cx="215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Postrzeganie przez rodziców sposobu, w jaki 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254"/>
            <p:cNvSpPr>
              <a:spLocks noChangeArrowheads="1"/>
            </p:cNvSpPr>
            <p:nvPr/>
          </p:nvSpPr>
          <p:spPr bwMode="auto">
            <a:xfrm>
              <a:off x="1898" y="3552"/>
              <a:ext cx="2617" cy="11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Rectangle 255"/>
            <p:cNvSpPr>
              <a:spLocks noChangeArrowheads="1"/>
            </p:cNvSpPr>
            <p:nvPr/>
          </p:nvSpPr>
          <p:spPr bwMode="auto">
            <a:xfrm>
              <a:off x="2098" y="3552"/>
              <a:ext cx="457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nauczyci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256"/>
            <p:cNvSpPr>
              <a:spLocks noChangeArrowheads="1"/>
            </p:cNvSpPr>
            <p:nvPr/>
          </p:nvSpPr>
          <p:spPr bwMode="auto">
            <a:xfrm>
              <a:off x="2465" y="3552"/>
              <a:ext cx="1121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ele</a:t>
              </a:r>
              <a:r>
                <a:rPr kumimoji="0" lang="pl-PL" sz="13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traktują ich dziecko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257"/>
            <p:cNvSpPr>
              <a:spLocks noChangeArrowheads="1"/>
            </p:cNvSpPr>
            <p:nvPr/>
          </p:nvSpPr>
          <p:spPr bwMode="auto">
            <a:xfrm>
              <a:off x="3531" y="3552"/>
              <a:ext cx="76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258"/>
            <p:cNvSpPr>
              <a:spLocks noChangeArrowheads="1"/>
            </p:cNvSpPr>
            <p:nvPr/>
          </p:nvSpPr>
          <p:spPr bwMode="auto">
            <a:xfrm>
              <a:off x="4578" y="3071"/>
              <a:ext cx="57" cy="23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1" name="Rectangle 259"/>
            <p:cNvSpPr>
              <a:spLocks noChangeArrowheads="1"/>
            </p:cNvSpPr>
            <p:nvPr/>
          </p:nvSpPr>
          <p:spPr bwMode="auto">
            <a:xfrm>
              <a:off x="5717" y="3071"/>
              <a:ext cx="52" cy="23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Rectangle 260"/>
            <p:cNvSpPr>
              <a:spLocks noChangeArrowheads="1"/>
            </p:cNvSpPr>
            <p:nvPr/>
          </p:nvSpPr>
          <p:spPr bwMode="auto">
            <a:xfrm>
              <a:off x="4578" y="3302"/>
              <a:ext cx="1191" cy="36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3" name="Rectangle 261"/>
            <p:cNvSpPr>
              <a:spLocks noChangeArrowheads="1"/>
            </p:cNvSpPr>
            <p:nvPr/>
          </p:nvSpPr>
          <p:spPr bwMode="auto">
            <a:xfrm>
              <a:off x="4635" y="3071"/>
              <a:ext cx="1082" cy="23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Rectangle 262"/>
            <p:cNvSpPr>
              <a:spLocks noChangeArrowheads="1"/>
            </p:cNvSpPr>
            <p:nvPr/>
          </p:nvSpPr>
          <p:spPr bwMode="auto">
            <a:xfrm>
              <a:off x="5038" y="3244"/>
              <a:ext cx="25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sz="2500" b="1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5</a:t>
              </a:r>
              <a:r>
                <a:rPr kumimoji="0" lang="pl-PL" sz="2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endParaRPr kumimoji="0" 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263"/>
            <p:cNvSpPr>
              <a:spLocks noChangeArrowheads="1"/>
            </p:cNvSpPr>
            <p:nvPr/>
          </p:nvSpPr>
          <p:spPr bwMode="auto">
            <a:xfrm>
              <a:off x="5316" y="3075"/>
              <a:ext cx="14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Rectangle 264"/>
            <p:cNvSpPr>
              <a:spLocks noChangeArrowheads="1"/>
            </p:cNvSpPr>
            <p:nvPr/>
          </p:nvSpPr>
          <p:spPr bwMode="auto">
            <a:xfrm>
              <a:off x="730" y="3057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Rectangle 265"/>
            <p:cNvSpPr>
              <a:spLocks noChangeArrowheads="1"/>
            </p:cNvSpPr>
            <p:nvPr/>
          </p:nvSpPr>
          <p:spPr bwMode="auto">
            <a:xfrm>
              <a:off x="746" y="3057"/>
              <a:ext cx="1087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Rectangle 266"/>
            <p:cNvSpPr>
              <a:spLocks noChangeArrowheads="1"/>
            </p:cNvSpPr>
            <p:nvPr/>
          </p:nvSpPr>
          <p:spPr bwMode="auto">
            <a:xfrm>
              <a:off x="746" y="3071"/>
              <a:ext cx="1087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Rectangle 267"/>
            <p:cNvSpPr>
              <a:spLocks noChangeArrowheads="1"/>
            </p:cNvSpPr>
            <p:nvPr/>
          </p:nvSpPr>
          <p:spPr bwMode="auto">
            <a:xfrm>
              <a:off x="1839" y="3071"/>
              <a:ext cx="1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Rectangle 268"/>
            <p:cNvSpPr>
              <a:spLocks noChangeArrowheads="1"/>
            </p:cNvSpPr>
            <p:nvPr/>
          </p:nvSpPr>
          <p:spPr bwMode="auto">
            <a:xfrm>
              <a:off x="1833" y="3071"/>
              <a:ext cx="6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Rectangle 269"/>
            <p:cNvSpPr>
              <a:spLocks noChangeArrowheads="1"/>
            </p:cNvSpPr>
            <p:nvPr/>
          </p:nvSpPr>
          <p:spPr bwMode="auto">
            <a:xfrm>
              <a:off x="1833" y="3057"/>
              <a:ext cx="16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Rectangle 270"/>
            <p:cNvSpPr>
              <a:spLocks noChangeArrowheads="1"/>
            </p:cNvSpPr>
            <p:nvPr/>
          </p:nvSpPr>
          <p:spPr bwMode="auto">
            <a:xfrm>
              <a:off x="1849" y="3057"/>
              <a:ext cx="2722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Rectangle 271"/>
            <p:cNvSpPr>
              <a:spLocks noChangeArrowheads="1"/>
            </p:cNvSpPr>
            <p:nvPr/>
          </p:nvSpPr>
          <p:spPr bwMode="auto">
            <a:xfrm>
              <a:off x="1849" y="3071"/>
              <a:ext cx="2722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Rectangle 272"/>
            <p:cNvSpPr>
              <a:spLocks noChangeArrowheads="1"/>
            </p:cNvSpPr>
            <p:nvPr/>
          </p:nvSpPr>
          <p:spPr bwMode="auto">
            <a:xfrm>
              <a:off x="4576" y="3071"/>
              <a:ext cx="11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Rectangle 273"/>
            <p:cNvSpPr>
              <a:spLocks noChangeArrowheads="1"/>
            </p:cNvSpPr>
            <p:nvPr/>
          </p:nvSpPr>
          <p:spPr bwMode="auto">
            <a:xfrm>
              <a:off x="4571" y="3071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Rectangle 274"/>
            <p:cNvSpPr>
              <a:spLocks noChangeArrowheads="1"/>
            </p:cNvSpPr>
            <p:nvPr/>
          </p:nvSpPr>
          <p:spPr bwMode="auto">
            <a:xfrm>
              <a:off x="4571" y="3057"/>
              <a:ext cx="16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Rectangle 275"/>
            <p:cNvSpPr>
              <a:spLocks noChangeArrowheads="1"/>
            </p:cNvSpPr>
            <p:nvPr/>
          </p:nvSpPr>
          <p:spPr bwMode="auto">
            <a:xfrm>
              <a:off x="4587" y="3057"/>
              <a:ext cx="1182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Rectangle 276"/>
            <p:cNvSpPr>
              <a:spLocks noChangeArrowheads="1"/>
            </p:cNvSpPr>
            <p:nvPr/>
          </p:nvSpPr>
          <p:spPr bwMode="auto">
            <a:xfrm>
              <a:off x="4587" y="3071"/>
              <a:ext cx="1182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Rectangle 277"/>
            <p:cNvSpPr>
              <a:spLocks noChangeArrowheads="1"/>
            </p:cNvSpPr>
            <p:nvPr/>
          </p:nvSpPr>
          <p:spPr bwMode="auto">
            <a:xfrm>
              <a:off x="5769" y="3057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Rectangle 278"/>
            <p:cNvSpPr>
              <a:spLocks noChangeArrowheads="1"/>
            </p:cNvSpPr>
            <p:nvPr/>
          </p:nvSpPr>
          <p:spPr bwMode="auto">
            <a:xfrm>
              <a:off x="730" y="3072"/>
              <a:ext cx="16" cy="5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Rectangle 279"/>
            <p:cNvSpPr>
              <a:spLocks noChangeArrowheads="1"/>
            </p:cNvSpPr>
            <p:nvPr/>
          </p:nvSpPr>
          <p:spPr bwMode="auto">
            <a:xfrm>
              <a:off x="1833" y="3072"/>
              <a:ext cx="6" cy="5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2" name="Rectangle 280"/>
            <p:cNvSpPr>
              <a:spLocks noChangeArrowheads="1"/>
            </p:cNvSpPr>
            <p:nvPr/>
          </p:nvSpPr>
          <p:spPr bwMode="auto">
            <a:xfrm>
              <a:off x="4571" y="3072"/>
              <a:ext cx="5" cy="59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Rectangle 281"/>
            <p:cNvSpPr>
              <a:spLocks noChangeArrowheads="1"/>
            </p:cNvSpPr>
            <p:nvPr/>
          </p:nvSpPr>
          <p:spPr bwMode="auto">
            <a:xfrm>
              <a:off x="5769" y="3072"/>
              <a:ext cx="16" cy="59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4" name="Rectangle 282"/>
            <p:cNvSpPr>
              <a:spLocks noChangeArrowheads="1"/>
            </p:cNvSpPr>
            <p:nvPr/>
          </p:nvSpPr>
          <p:spPr bwMode="auto">
            <a:xfrm>
              <a:off x="747" y="3683"/>
              <a:ext cx="53" cy="2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Rectangle 283"/>
            <p:cNvSpPr>
              <a:spLocks noChangeArrowheads="1"/>
            </p:cNvSpPr>
            <p:nvPr/>
          </p:nvSpPr>
          <p:spPr bwMode="auto">
            <a:xfrm>
              <a:off x="1776" y="3683"/>
              <a:ext cx="57" cy="26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6" name="Rectangle 284"/>
            <p:cNvSpPr>
              <a:spLocks noChangeArrowheads="1"/>
            </p:cNvSpPr>
            <p:nvPr/>
          </p:nvSpPr>
          <p:spPr bwMode="auto">
            <a:xfrm>
              <a:off x="800" y="3683"/>
              <a:ext cx="976" cy="13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7" name="Rectangle 285"/>
            <p:cNvSpPr>
              <a:spLocks noChangeArrowheads="1"/>
            </p:cNvSpPr>
            <p:nvPr/>
          </p:nvSpPr>
          <p:spPr bwMode="auto">
            <a:xfrm>
              <a:off x="800" y="3684"/>
              <a:ext cx="87" cy="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Rectangle 286"/>
            <p:cNvSpPr>
              <a:spLocks noChangeArrowheads="1"/>
            </p:cNvSpPr>
            <p:nvPr/>
          </p:nvSpPr>
          <p:spPr bwMode="auto">
            <a:xfrm>
              <a:off x="800" y="3821"/>
              <a:ext cx="976" cy="12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Rectangle 287"/>
            <p:cNvSpPr>
              <a:spLocks noChangeArrowheads="1"/>
            </p:cNvSpPr>
            <p:nvPr/>
          </p:nvSpPr>
          <p:spPr bwMode="auto">
            <a:xfrm>
              <a:off x="800" y="3823"/>
              <a:ext cx="8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0" name="Rectangle 288"/>
            <p:cNvSpPr>
              <a:spLocks noChangeArrowheads="1"/>
            </p:cNvSpPr>
            <p:nvPr/>
          </p:nvSpPr>
          <p:spPr bwMode="auto">
            <a:xfrm>
              <a:off x="1840" y="3683"/>
              <a:ext cx="58" cy="1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1" name="Rectangle 289"/>
            <p:cNvSpPr>
              <a:spLocks noChangeArrowheads="1"/>
            </p:cNvSpPr>
            <p:nvPr/>
          </p:nvSpPr>
          <p:spPr bwMode="auto">
            <a:xfrm>
              <a:off x="2906" y="3683"/>
              <a:ext cx="1666" cy="1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2" name="Rectangle 290"/>
            <p:cNvSpPr>
              <a:spLocks noChangeArrowheads="1"/>
            </p:cNvSpPr>
            <p:nvPr/>
          </p:nvSpPr>
          <p:spPr bwMode="auto">
            <a:xfrm>
              <a:off x="1840" y="3844"/>
              <a:ext cx="2732" cy="10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Rectangle 291"/>
            <p:cNvSpPr>
              <a:spLocks noChangeArrowheads="1"/>
            </p:cNvSpPr>
            <p:nvPr/>
          </p:nvSpPr>
          <p:spPr bwMode="auto">
            <a:xfrm>
              <a:off x="1898" y="3683"/>
              <a:ext cx="58" cy="1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Rectangle 292"/>
            <p:cNvSpPr>
              <a:spLocks noChangeArrowheads="1"/>
            </p:cNvSpPr>
            <p:nvPr/>
          </p:nvSpPr>
          <p:spPr bwMode="auto">
            <a:xfrm>
              <a:off x="2846" y="3683"/>
              <a:ext cx="60" cy="1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Rectangle 293"/>
            <p:cNvSpPr>
              <a:spLocks noChangeArrowheads="1"/>
            </p:cNvSpPr>
            <p:nvPr/>
          </p:nvSpPr>
          <p:spPr bwMode="auto">
            <a:xfrm>
              <a:off x="1956" y="3683"/>
              <a:ext cx="890" cy="16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Rectangle 294"/>
            <p:cNvSpPr>
              <a:spLocks noChangeArrowheads="1"/>
            </p:cNvSpPr>
            <p:nvPr/>
          </p:nvSpPr>
          <p:spPr bwMode="auto">
            <a:xfrm>
              <a:off x="1956" y="3685"/>
              <a:ext cx="9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Ocena łączna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" name="Rectangle 295"/>
            <p:cNvSpPr>
              <a:spLocks noChangeArrowheads="1"/>
            </p:cNvSpPr>
            <p:nvPr/>
          </p:nvSpPr>
          <p:spPr bwMode="auto">
            <a:xfrm>
              <a:off x="2844" y="3688"/>
              <a:ext cx="104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296"/>
            <p:cNvSpPr>
              <a:spLocks noChangeArrowheads="1"/>
            </p:cNvSpPr>
            <p:nvPr/>
          </p:nvSpPr>
          <p:spPr bwMode="auto">
            <a:xfrm>
              <a:off x="1898" y="3840"/>
              <a:ext cx="5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297"/>
            <p:cNvSpPr>
              <a:spLocks noChangeArrowheads="1"/>
            </p:cNvSpPr>
            <p:nvPr/>
          </p:nvSpPr>
          <p:spPr bwMode="auto">
            <a:xfrm>
              <a:off x="4578" y="3683"/>
              <a:ext cx="57" cy="22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0" name="Rectangle 298"/>
            <p:cNvSpPr>
              <a:spLocks noChangeArrowheads="1"/>
            </p:cNvSpPr>
            <p:nvPr/>
          </p:nvSpPr>
          <p:spPr bwMode="auto">
            <a:xfrm>
              <a:off x="5717" y="3683"/>
              <a:ext cx="52" cy="22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Rectangle 299"/>
            <p:cNvSpPr>
              <a:spLocks noChangeArrowheads="1"/>
            </p:cNvSpPr>
            <p:nvPr/>
          </p:nvSpPr>
          <p:spPr bwMode="auto">
            <a:xfrm>
              <a:off x="4578" y="3912"/>
              <a:ext cx="1191" cy="3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2" name="Rectangle 300"/>
            <p:cNvSpPr>
              <a:spLocks noChangeArrowheads="1"/>
            </p:cNvSpPr>
            <p:nvPr/>
          </p:nvSpPr>
          <p:spPr bwMode="auto">
            <a:xfrm>
              <a:off x="4635" y="3683"/>
              <a:ext cx="1082" cy="22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" name="Rectangle 301"/>
            <p:cNvSpPr>
              <a:spLocks noChangeArrowheads="1"/>
            </p:cNvSpPr>
            <p:nvPr/>
          </p:nvSpPr>
          <p:spPr bwMode="auto">
            <a:xfrm>
              <a:off x="5038" y="3687"/>
              <a:ext cx="252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5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4,7</a:t>
              </a:r>
              <a:endParaRPr kumimoji="0" lang="pl-PL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Rectangle 302"/>
            <p:cNvSpPr>
              <a:spLocks noChangeArrowheads="1"/>
            </p:cNvSpPr>
            <p:nvPr/>
          </p:nvSpPr>
          <p:spPr bwMode="auto">
            <a:xfrm>
              <a:off x="5316" y="3687"/>
              <a:ext cx="14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5" name="Rectangle 303"/>
            <p:cNvSpPr>
              <a:spLocks noChangeArrowheads="1"/>
            </p:cNvSpPr>
            <p:nvPr/>
          </p:nvSpPr>
          <p:spPr bwMode="auto">
            <a:xfrm>
              <a:off x="730" y="366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6" name="Rectangle 304"/>
            <p:cNvSpPr>
              <a:spLocks noChangeArrowheads="1"/>
            </p:cNvSpPr>
            <p:nvPr/>
          </p:nvSpPr>
          <p:spPr bwMode="auto">
            <a:xfrm>
              <a:off x="746" y="3668"/>
              <a:ext cx="1087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7" name="Rectangle 305"/>
            <p:cNvSpPr>
              <a:spLocks noChangeArrowheads="1"/>
            </p:cNvSpPr>
            <p:nvPr/>
          </p:nvSpPr>
          <p:spPr bwMode="auto">
            <a:xfrm>
              <a:off x="746" y="3682"/>
              <a:ext cx="1087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8" name="Rectangle 306"/>
            <p:cNvSpPr>
              <a:spLocks noChangeArrowheads="1"/>
            </p:cNvSpPr>
            <p:nvPr/>
          </p:nvSpPr>
          <p:spPr bwMode="auto">
            <a:xfrm>
              <a:off x="1839" y="3682"/>
              <a:ext cx="1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9" name="Rectangle 307"/>
            <p:cNvSpPr>
              <a:spLocks noChangeArrowheads="1"/>
            </p:cNvSpPr>
            <p:nvPr/>
          </p:nvSpPr>
          <p:spPr bwMode="auto">
            <a:xfrm>
              <a:off x="1833" y="3682"/>
              <a:ext cx="6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Rectangle 308"/>
            <p:cNvSpPr>
              <a:spLocks noChangeArrowheads="1"/>
            </p:cNvSpPr>
            <p:nvPr/>
          </p:nvSpPr>
          <p:spPr bwMode="auto">
            <a:xfrm>
              <a:off x="1833" y="3668"/>
              <a:ext cx="16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Rectangle 309"/>
            <p:cNvSpPr>
              <a:spLocks noChangeArrowheads="1"/>
            </p:cNvSpPr>
            <p:nvPr/>
          </p:nvSpPr>
          <p:spPr bwMode="auto">
            <a:xfrm>
              <a:off x="1849" y="3668"/>
              <a:ext cx="2722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Rectangle 310"/>
            <p:cNvSpPr>
              <a:spLocks noChangeArrowheads="1"/>
            </p:cNvSpPr>
            <p:nvPr/>
          </p:nvSpPr>
          <p:spPr bwMode="auto">
            <a:xfrm>
              <a:off x="1849" y="3682"/>
              <a:ext cx="2722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Rectangle 311"/>
            <p:cNvSpPr>
              <a:spLocks noChangeArrowheads="1"/>
            </p:cNvSpPr>
            <p:nvPr/>
          </p:nvSpPr>
          <p:spPr bwMode="auto">
            <a:xfrm>
              <a:off x="4576" y="3682"/>
              <a:ext cx="11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Rectangle 312"/>
            <p:cNvSpPr>
              <a:spLocks noChangeArrowheads="1"/>
            </p:cNvSpPr>
            <p:nvPr/>
          </p:nvSpPr>
          <p:spPr bwMode="auto">
            <a:xfrm>
              <a:off x="4571" y="3682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Rectangle 313"/>
            <p:cNvSpPr>
              <a:spLocks noChangeArrowheads="1"/>
            </p:cNvSpPr>
            <p:nvPr/>
          </p:nvSpPr>
          <p:spPr bwMode="auto">
            <a:xfrm>
              <a:off x="4571" y="3668"/>
              <a:ext cx="16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6" name="Rectangle 314"/>
            <p:cNvSpPr>
              <a:spLocks noChangeArrowheads="1"/>
            </p:cNvSpPr>
            <p:nvPr/>
          </p:nvSpPr>
          <p:spPr bwMode="auto">
            <a:xfrm>
              <a:off x="4587" y="3668"/>
              <a:ext cx="1182" cy="1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7" name="Rectangle 315"/>
            <p:cNvSpPr>
              <a:spLocks noChangeArrowheads="1"/>
            </p:cNvSpPr>
            <p:nvPr/>
          </p:nvSpPr>
          <p:spPr bwMode="auto">
            <a:xfrm>
              <a:off x="4587" y="3682"/>
              <a:ext cx="1182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8" name="Rectangle 316"/>
            <p:cNvSpPr>
              <a:spLocks noChangeArrowheads="1"/>
            </p:cNvSpPr>
            <p:nvPr/>
          </p:nvSpPr>
          <p:spPr bwMode="auto">
            <a:xfrm>
              <a:off x="5769" y="366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9" name="Rectangle 317"/>
            <p:cNvSpPr>
              <a:spLocks noChangeArrowheads="1"/>
            </p:cNvSpPr>
            <p:nvPr/>
          </p:nvSpPr>
          <p:spPr bwMode="auto">
            <a:xfrm>
              <a:off x="730" y="3683"/>
              <a:ext cx="16" cy="26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0" name="Rectangle 318"/>
            <p:cNvSpPr>
              <a:spLocks noChangeArrowheads="1"/>
            </p:cNvSpPr>
            <p:nvPr/>
          </p:nvSpPr>
          <p:spPr bwMode="auto">
            <a:xfrm>
              <a:off x="730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Rectangle 319"/>
            <p:cNvSpPr>
              <a:spLocks noChangeArrowheads="1"/>
            </p:cNvSpPr>
            <p:nvPr/>
          </p:nvSpPr>
          <p:spPr bwMode="auto">
            <a:xfrm>
              <a:off x="730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2" name="Rectangle 320"/>
            <p:cNvSpPr>
              <a:spLocks noChangeArrowheads="1"/>
            </p:cNvSpPr>
            <p:nvPr/>
          </p:nvSpPr>
          <p:spPr bwMode="auto">
            <a:xfrm>
              <a:off x="746" y="3948"/>
              <a:ext cx="1087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Rectangle 321"/>
            <p:cNvSpPr>
              <a:spLocks noChangeArrowheads="1"/>
            </p:cNvSpPr>
            <p:nvPr/>
          </p:nvSpPr>
          <p:spPr bwMode="auto">
            <a:xfrm>
              <a:off x="1833" y="3683"/>
              <a:ext cx="6" cy="2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4" name="Rectangle 322"/>
            <p:cNvSpPr>
              <a:spLocks noChangeArrowheads="1"/>
            </p:cNvSpPr>
            <p:nvPr/>
          </p:nvSpPr>
          <p:spPr bwMode="auto">
            <a:xfrm>
              <a:off x="1833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Rectangle 323"/>
            <p:cNvSpPr>
              <a:spLocks noChangeArrowheads="1"/>
            </p:cNvSpPr>
            <p:nvPr/>
          </p:nvSpPr>
          <p:spPr bwMode="auto">
            <a:xfrm>
              <a:off x="1849" y="3948"/>
              <a:ext cx="2722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Rectangle 324"/>
            <p:cNvSpPr>
              <a:spLocks noChangeArrowheads="1"/>
            </p:cNvSpPr>
            <p:nvPr/>
          </p:nvSpPr>
          <p:spPr bwMode="auto">
            <a:xfrm>
              <a:off x="4571" y="3683"/>
              <a:ext cx="5" cy="26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7" name="Rectangle 325"/>
            <p:cNvSpPr>
              <a:spLocks noChangeArrowheads="1"/>
            </p:cNvSpPr>
            <p:nvPr/>
          </p:nvSpPr>
          <p:spPr bwMode="auto">
            <a:xfrm>
              <a:off x="4571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Rectangle 326"/>
            <p:cNvSpPr>
              <a:spLocks noChangeArrowheads="1"/>
            </p:cNvSpPr>
            <p:nvPr/>
          </p:nvSpPr>
          <p:spPr bwMode="auto">
            <a:xfrm>
              <a:off x="4587" y="3948"/>
              <a:ext cx="1182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9" name="Rectangle 327"/>
            <p:cNvSpPr>
              <a:spLocks noChangeArrowheads="1"/>
            </p:cNvSpPr>
            <p:nvPr/>
          </p:nvSpPr>
          <p:spPr bwMode="auto">
            <a:xfrm>
              <a:off x="5769" y="3683"/>
              <a:ext cx="16" cy="26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0" name="Rectangle 328"/>
            <p:cNvSpPr>
              <a:spLocks noChangeArrowheads="1"/>
            </p:cNvSpPr>
            <p:nvPr/>
          </p:nvSpPr>
          <p:spPr bwMode="auto">
            <a:xfrm>
              <a:off x="5769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1" name="Rectangle 329"/>
            <p:cNvSpPr>
              <a:spLocks noChangeArrowheads="1"/>
            </p:cNvSpPr>
            <p:nvPr/>
          </p:nvSpPr>
          <p:spPr bwMode="auto">
            <a:xfrm>
              <a:off x="5769" y="3948"/>
              <a:ext cx="16" cy="1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2" name="Rectangle 330"/>
            <p:cNvSpPr>
              <a:spLocks noChangeArrowheads="1"/>
            </p:cNvSpPr>
            <p:nvPr/>
          </p:nvSpPr>
          <p:spPr bwMode="auto">
            <a:xfrm>
              <a:off x="730" y="3962"/>
              <a:ext cx="92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22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223732" y="99215"/>
            <a:ext cx="7766936" cy="1304582"/>
          </a:xfrm>
        </p:spPr>
        <p:txBody>
          <a:bodyPr/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2 </a:t>
            </a:r>
            <a:endParaRPr lang="pl-PL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23731" y="1500816"/>
            <a:ext cx="8499817" cy="4668164"/>
          </a:xfrm>
        </p:spPr>
        <p:txBody>
          <a:bodyPr>
            <a:normAutofit/>
          </a:bodyPr>
          <a:lstStyle/>
          <a:p>
            <a:endParaRPr lang="pl-PL" dirty="0"/>
          </a:p>
          <a:p>
            <a:pPr algn="ctr"/>
            <a:r>
              <a:rPr lang="pl-PL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Klimat społeczny przedszkola sprzyja dobremu samopoczuciu </a:t>
            </a: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zdrowiu dzieci, pracowników i rodziców dzieci. </a:t>
            </a:r>
            <a:endParaRPr lang="pl-PL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 DOROŚLI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Rodzice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uważają, że nauczyciele mają dobry kontakt z ich dzieckiem </a:t>
            </a: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pomagają mu, gdy tego potrzebują. </a:t>
            </a:r>
            <a:endParaRPr lang="pl-PL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Pracownicy niepedagogiczni twierdzą, iż są zbyt mało angażowani w życie placówki.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Rodzice zbyt mało włączają się w działania na terenie przedszkola.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pl-PL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72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1424" y="519448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priorytetowy wymagający rozwiązania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61424" y="2199225"/>
            <a:ext cx="8596668" cy="3880773"/>
          </a:xfrm>
        </p:spPr>
        <p:txBody>
          <a:bodyPr>
            <a:normAutofit fontScale="92500"/>
          </a:bodyPr>
          <a:lstStyle/>
          <a:p>
            <a:pPr algn="ctr"/>
            <a: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Niewystarczające </a:t>
            </a:r>
            <a:r>
              <a:rPr lang="pl-PL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włączanie </a:t>
            </a:r>
            <a: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się pracowników pedagogicznych i niepedagogicznych w życie przedszkola.</a:t>
            </a:r>
          </a:p>
          <a:p>
            <a:pPr algn="ctr"/>
            <a: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12 % rodziców twierdzi, iż nauczyciele nie zachęcają ich, aby praktykować w domu zachowania sprzyjające zdrowiu, </a:t>
            </a:r>
            <a:b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których dziecko uczy się w przedszkolu.  </a:t>
            </a:r>
            <a:endParaRPr lang="pl-PL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281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87182" y="120203"/>
            <a:ext cx="8596668" cy="910107"/>
          </a:xfrm>
        </p:spPr>
        <p:txBody>
          <a:bodyPr>
            <a:noAutofit/>
          </a:bodyPr>
          <a:lstStyle/>
          <a:p>
            <a:pPr algn="ctr"/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2 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Klimat społeczny przedszkola sprzyja dobremu samopoczuciu i zdrowiu dzieci, pracowników </a:t>
            </a: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rodziców dzieci.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7182" y="2096194"/>
            <a:ext cx="8596668" cy="476180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 DZIECI  5 </a:t>
            </a:r>
            <a:r>
              <a:rPr lang="pl-PL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l-PL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LETNIE</a:t>
            </a:r>
            <a:endParaRPr lang="pl-PL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Mocne strony: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 czują się bezpiecznie w przedszkolu.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Przedszkolaki mają dobry kontakt z wychowawczyniami, obdarzają ich zaufaniem.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 bardzo lubią zabawy z koleżankami i kolegami z grupy, w szczególności preferują zabawy konstrukcyjne.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Dużą przyjemność sprawiają dzieciom gry i zabawy na świeżym powietrzu.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Naszym wychowankom bardzo smakują przedszkolne posiłki.</a:t>
            </a:r>
            <a:endParaRPr lang="pl-PL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Słabe strony: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Dzieciom przeszkadza zbyt duże natężenie hałasu podczas zabaw dowolnych.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Przedszkolaki nie lubią kłócić się z koleżankami i kolegami. </a:t>
            </a:r>
            <a:endParaRPr lang="pl-PL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3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34" y="4904691"/>
            <a:ext cx="2994132" cy="1953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0811" y="187569"/>
            <a:ext cx="8596668" cy="3481753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Przedszkole Miejskie nr 1 „Tęczowa Jedyneczka” jest najstarszą placówką w Rawie Mazowieckiej. Powstało w latach czterdziestych ubiegłego wieku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 Usytuowane jest w centrum miasta, mieści się przy ulicy Kilińskiego 2. W roku 2017 budynek został przebudowany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i zmodernizowany. Nasze przedszkole jest przyjazne dzieciom, znajdują się w nim przestronne sale z łazienkami, sala gimnastyczna wyposażona w różnoraki sprzęt do ćwiczeń oraz pracy indywidualnej z dziećmi, w tym z niepełnosprawnościami. Oprócz tego posiadamy duży plac zabaw z wieloma urządzeniami terenowymi, miejscami do odpoczynku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Poprzez  samodzielne doświadczanie, obserwację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i udział w zajęciach prowadzonych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przez wychowawczynie na nowo utworzonej </a:t>
            </a:r>
            <a:r>
              <a:rPr lang="pl-PL" sz="2400" b="1" dirty="0">
                <a:latin typeface="Times New Roman" pitchFamily="18" charset="0"/>
                <a:cs typeface="Times New Roman" pitchFamily="18" charset="0"/>
              </a:rPr>
              <a:t>„Tęczowej </a:t>
            </a: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ścieżce” nasze przedszkolaki mają możliwość bezpośredniego obcowania z przyrodą. W bieżącym roku szkolnym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 przedszkolu funkcjonuje 9 oddziałów w tym 3 integracyjne. 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85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30549" y="0"/>
            <a:ext cx="7766936" cy="969731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3 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30549" y="969731"/>
            <a:ext cx="7766936" cy="5525036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prowadzi edukację zdrowotną dzieci i stwarza im warunki do praktykowania </a:t>
            </a:r>
            <a:b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codziennym życiu zachowań prozdrowotnych.</a:t>
            </a:r>
          </a:p>
          <a:p>
            <a:pPr algn="ctr"/>
            <a:endParaRPr lang="pl-PL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pl-PL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2300288" y="2384425"/>
            <a:ext cx="5762625" cy="4638675"/>
            <a:chOff x="1449" y="1502"/>
            <a:chExt cx="3630" cy="292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49" y="1502"/>
              <a:ext cx="3630" cy="2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1449" y="1502"/>
              <a:ext cx="2769" cy="2726"/>
              <a:chOff x="1449" y="1502"/>
              <a:chExt cx="2769" cy="2726"/>
            </a:xfrm>
          </p:grpSpPr>
          <p:sp>
            <p:nvSpPr>
              <p:cNvPr id="26" name="Rectangle 5"/>
              <p:cNvSpPr>
                <a:spLocks noChangeArrowheads="1"/>
              </p:cNvSpPr>
              <p:nvPr/>
            </p:nvSpPr>
            <p:spPr bwMode="auto">
              <a:xfrm>
                <a:off x="1462" y="1514"/>
                <a:ext cx="37" cy="23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Rectangle 6"/>
              <p:cNvSpPr>
                <a:spLocks noChangeArrowheads="1"/>
              </p:cNvSpPr>
              <p:nvPr/>
            </p:nvSpPr>
            <p:spPr bwMode="auto">
              <a:xfrm>
                <a:off x="3283" y="1514"/>
                <a:ext cx="41" cy="23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" name="Rectangle 7"/>
              <p:cNvSpPr>
                <a:spLocks noChangeArrowheads="1"/>
              </p:cNvSpPr>
              <p:nvPr/>
            </p:nvSpPr>
            <p:spPr bwMode="auto">
              <a:xfrm>
                <a:off x="1462" y="1753"/>
                <a:ext cx="1862" cy="14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" name="Rectangle 8"/>
              <p:cNvSpPr>
                <a:spLocks noChangeArrowheads="1"/>
              </p:cNvSpPr>
              <p:nvPr/>
            </p:nvSpPr>
            <p:spPr bwMode="auto">
              <a:xfrm>
                <a:off x="1499" y="1514"/>
                <a:ext cx="1784" cy="11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0" name="Rectangle 9"/>
              <p:cNvSpPr>
                <a:spLocks noChangeArrowheads="1"/>
              </p:cNvSpPr>
              <p:nvPr/>
            </p:nvSpPr>
            <p:spPr bwMode="auto">
              <a:xfrm>
                <a:off x="2390" y="1515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Rectangle 10"/>
              <p:cNvSpPr>
                <a:spLocks noChangeArrowheads="1"/>
              </p:cNvSpPr>
              <p:nvPr/>
            </p:nvSpPr>
            <p:spPr bwMode="auto">
              <a:xfrm>
                <a:off x="1499" y="1625"/>
                <a:ext cx="1784" cy="12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2" name="Rectangle 11"/>
              <p:cNvSpPr>
                <a:spLocks noChangeArrowheads="1"/>
              </p:cNvSpPr>
              <p:nvPr/>
            </p:nvSpPr>
            <p:spPr bwMode="auto">
              <a:xfrm>
                <a:off x="2191" y="1625"/>
                <a:ext cx="44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Wymiar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Rectangle 12"/>
              <p:cNvSpPr>
                <a:spLocks noChangeArrowheads="1"/>
              </p:cNvSpPr>
              <p:nvPr/>
            </p:nvSpPr>
            <p:spPr bwMode="auto">
              <a:xfrm>
                <a:off x="2591" y="1625"/>
                <a:ext cx="7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13"/>
              <p:cNvSpPr>
                <a:spLocks noChangeArrowheads="1"/>
              </p:cNvSpPr>
              <p:nvPr/>
            </p:nvSpPr>
            <p:spPr bwMode="auto">
              <a:xfrm>
                <a:off x="3328" y="1514"/>
                <a:ext cx="42" cy="38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5" name="Rectangle 14"/>
              <p:cNvSpPr>
                <a:spLocks noChangeArrowheads="1"/>
              </p:cNvSpPr>
              <p:nvPr/>
            </p:nvSpPr>
            <p:spPr bwMode="auto">
              <a:xfrm>
                <a:off x="4173" y="1514"/>
                <a:ext cx="42" cy="38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6" name="Rectangle 15"/>
              <p:cNvSpPr>
                <a:spLocks noChangeArrowheads="1"/>
              </p:cNvSpPr>
              <p:nvPr/>
            </p:nvSpPr>
            <p:spPr bwMode="auto">
              <a:xfrm>
                <a:off x="3370" y="1514"/>
                <a:ext cx="803" cy="1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Rectangle 16"/>
              <p:cNvSpPr>
                <a:spLocks noChangeArrowheads="1"/>
              </p:cNvSpPr>
              <p:nvPr/>
            </p:nvSpPr>
            <p:spPr bwMode="auto">
              <a:xfrm>
                <a:off x="3771" y="1516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8" name="Rectangle 17"/>
              <p:cNvSpPr>
                <a:spLocks noChangeArrowheads="1"/>
              </p:cNvSpPr>
              <p:nvPr/>
            </p:nvSpPr>
            <p:spPr bwMode="auto">
              <a:xfrm>
                <a:off x="3370" y="1643"/>
                <a:ext cx="803" cy="12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Rectangle 18"/>
              <p:cNvSpPr>
                <a:spLocks noChangeArrowheads="1"/>
              </p:cNvSpPr>
              <p:nvPr/>
            </p:nvSpPr>
            <p:spPr bwMode="auto">
              <a:xfrm>
                <a:off x="3429" y="1644"/>
                <a:ext cx="757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Średnia liczba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Rectangle 19"/>
              <p:cNvSpPr>
                <a:spLocks noChangeArrowheads="1"/>
              </p:cNvSpPr>
              <p:nvPr/>
            </p:nvSpPr>
            <p:spPr bwMode="auto">
              <a:xfrm>
                <a:off x="3370" y="1771"/>
                <a:ext cx="803" cy="129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1" name="Rectangle 20"/>
              <p:cNvSpPr>
                <a:spLocks noChangeArrowheads="1"/>
              </p:cNvSpPr>
              <p:nvPr/>
            </p:nvSpPr>
            <p:spPr bwMode="auto">
              <a:xfrm>
                <a:off x="3559" y="1772"/>
                <a:ext cx="469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punktów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1"/>
              <p:cNvSpPr>
                <a:spLocks noChangeArrowheads="1"/>
              </p:cNvSpPr>
              <p:nvPr/>
            </p:nvSpPr>
            <p:spPr bwMode="auto">
              <a:xfrm>
                <a:off x="3984" y="1772"/>
                <a:ext cx="7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2"/>
              <p:cNvSpPr>
                <a:spLocks noChangeArrowheads="1"/>
              </p:cNvSpPr>
              <p:nvPr/>
            </p:nvSpPr>
            <p:spPr bwMode="auto">
              <a:xfrm>
                <a:off x="1449" y="1502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4" name="Rectangle 23"/>
              <p:cNvSpPr>
                <a:spLocks noChangeArrowheads="1"/>
              </p:cNvSpPr>
              <p:nvPr/>
            </p:nvSpPr>
            <p:spPr bwMode="auto">
              <a:xfrm>
                <a:off x="1449" y="1502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5" name="Rectangle 24"/>
              <p:cNvSpPr>
                <a:spLocks noChangeArrowheads="1"/>
              </p:cNvSpPr>
              <p:nvPr/>
            </p:nvSpPr>
            <p:spPr bwMode="auto">
              <a:xfrm>
                <a:off x="1461" y="1502"/>
                <a:ext cx="186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Rectangle 25"/>
              <p:cNvSpPr>
                <a:spLocks noChangeArrowheads="1"/>
              </p:cNvSpPr>
              <p:nvPr/>
            </p:nvSpPr>
            <p:spPr bwMode="auto">
              <a:xfrm>
                <a:off x="1461" y="1514"/>
                <a:ext cx="1862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Rectangle 26"/>
              <p:cNvSpPr>
                <a:spLocks noChangeArrowheads="1"/>
              </p:cNvSpPr>
              <p:nvPr/>
            </p:nvSpPr>
            <p:spPr bwMode="auto">
              <a:xfrm>
                <a:off x="3327" y="1514"/>
                <a:ext cx="8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Rectangle 27"/>
              <p:cNvSpPr>
                <a:spLocks noChangeArrowheads="1"/>
              </p:cNvSpPr>
              <p:nvPr/>
            </p:nvSpPr>
            <p:spPr bwMode="auto">
              <a:xfrm>
                <a:off x="3323" y="1514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Rectangle 28"/>
              <p:cNvSpPr>
                <a:spLocks noChangeArrowheads="1"/>
              </p:cNvSpPr>
              <p:nvPr/>
            </p:nvSpPr>
            <p:spPr bwMode="auto">
              <a:xfrm>
                <a:off x="3323" y="1502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0" name="Rectangle 29"/>
              <p:cNvSpPr>
                <a:spLocks noChangeArrowheads="1"/>
              </p:cNvSpPr>
              <p:nvPr/>
            </p:nvSpPr>
            <p:spPr bwMode="auto">
              <a:xfrm>
                <a:off x="3335" y="1502"/>
                <a:ext cx="879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" name="Rectangle 30"/>
              <p:cNvSpPr>
                <a:spLocks noChangeArrowheads="1"/>
              </p:cNvSpPr>
              <p:nvPr/>
            </p:nvSpPr>
            <p:spPr bwMode="auto">
              <a:xfrm>
                <a:off x="3335" y="1514"/>
                <a:ext cx="879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2" name="Rectangle 31"/>
              <p:cNvSpPr>
                <a:spLocks noChangeArrowheads="1"/>
              </p:cNvSpPr>
              <p:nvPr/>
            </p:nvSpPr>
            <p:spPr bwMode="auto">
              <a:xfrm>
                <a:off x="4214" y="1514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3" name="Rectangle 32"/>
              <p:cNvSpPr>
                <a:spLocks noChangeArrowheads="1"/>
              </p:cNvSpPr>
              <p:nvPr/>
            </p:nvSpPr>
            <p:spPr bwMode="auto">
              <a:xfrm>
                <a:off x="4214" y="1502"/>
                <a:ext cx="4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4" name="Rectangle 33"/>
              <p:cNvSpPr>
                <a:spLocks noChangeArrowheads="1"/>
              </p:cNvSpPr>
              <p:nvPr/>
            </p:nvSpPr>
            <p:spPr bwMode="auto">
              <a:xfrm>
                <a:off x="1449" y="1514"/>
                <a:ext cx="12" cy="38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5" name="Rectangle 34"/>
              <p:cNvSpPr>
                <a:spLocks noChangeArrowheads="1"/>
              </p:cNvSpPr>
              <p:nvPr/>
            </p:nvSpPr>
            <p:spPr bwMode="auto">
              <a:xfrm>
                <a:off x="3323" y="1514"/>
                <a:ext cx="4" cy="3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Rectangle 35"/>
              <p:cNvSpPr>
                <a:spLocks noChangeArrowheads="1"/>
              </p:cNvSpPr>
              <p:nvPr/>
            </p:nvSpPr>
            <p:spPr bwMode="auto">
              <a:xfrm>
                <a:off x="4214" y="1514"/>
                <a:ext cx="4" cy="38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7" name="Rectangle 36"/>
              <p:cNvSpPr>
                <a:spLocks noChangeArrowheads="1"/>
              </p:cNvSpPr>
              <p:nvPr/>
            </p:nvSpPr>
            <p:spPr bwMode="auto">
              <a:xfrm>
                <a:off x="1462" y="1912"/>
                <a:ext cx="37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8" name="Rectangle 37"/>
              <p:cNvSpPr>
                <a:spLocks noChangeArrowheads="1"/>
              </p:cNvSpPr>
              <p:nvPr/>
            </p:nvSpPr>
            <p:spPr bwMode="auto">
              <a:xfrm>
                <a:off x="3283" y="1912"/>
                <a:ext cx="41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9" name="Rectangle 38"/>
              <p:cNvSpPr>
                <a:spLocks noChangeArrowheads="1"/>
              </p:cNvSpPr>
              <p:nvPr/>
            </p:nvSpPr>
            <p:spPr bwMode="auto">
              <a:xfrm>
                <a:off x="1499" y="1912"/>
                <a:ext cx="1784" cy="11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0" name="Rectangle 39"/>
              <p:cNvSpPr>
                <a:spLocks noChangeArrowheads="1"/>
              </p:cNvSpPr>
              <p:nvPr/>
            </p:nvSpPr>
            <p:spPr bwMode="auto">
              <a:xfrm>
                <a:off x="1499" y="1913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1" name="Rectangle 40"/>
              <p:cNvSpPr>
                <a:spLocks noChangeArrowheads="1"/>
              </p:cNvSpPr>
              <p:nvPr/>
            </p:nvSpPr>
            <p:spPr bwMode="auto">
              <a:xfrm>
                <a:off x="1499" y="2023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2" name="Rectangle 41"/>
              <p:cNvSpPr>
                <a:spLocks noChangeArrowheads="1"/>
              </p:cNvSpPr>
              <p:nvPr/>
            </p:nvSpPr>
            <p:spPr bwMode="auto">
              <a:xfrm>
                <a:off x="1499" y="2023"/>
                <a:ext cx="178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Program edukacji zdrowotnej w przedszkolu 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42"/>
              <p:cNvSpPr>
                <a:spLocks noChangeArrowheads="1"/>
              </p:cNvSpPr>
              <p:nvPr/>
            </p:nvSpPr>
            <p:spPr bwMode="auto">
              <a:xfrm>
                <a:off x="1499" y="2133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4" name="Rectangle 43"/>
              <p:cNvSpPr>
                <a:spLocks noChangeArrowheads="1"/>
              </p:cNvSpPr>
              <p:nvPr/>
            </p:nvSpPr>
            <p:spPr bwMode="auto">
              <a:xfrm>
                <a:off x="1499" y="2133"/>
                <a:ext cx="618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200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i </a:t>
                </a: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jego realizacja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5" name="Rectangle 44"/>
              <p:cNvSpPr>
                <a:spLocks noChangeArrowheads="1"/>
              </p:cNvSpPr>
              <p:nvPr/>
            </p:nvSpPr>
            <p:spPr bwMode="auto">
              <a:xfrm>
                <a:off x="2057" y="2133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45"/>
              <p:cNvSpPr>
                <a:spLocks noChangeArrowheads="1"/>
              </p:cNvSpPr>
              <p:nvPr/>
            </p:nvSpPr>
            <p:spPr bwMode="auto">
              <a:xfrm>
                <a:off x="3328" y="1912"/>
                <a:ext cx="42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7" name="Rectangle 46"/>
              <p:cNvSpPr>
                <a:spLocks noChangeArrowheads="1"/>
              </p:cNvSpPr>
              <p:nvPr/>
            </p:nvSpPr>
            <p:spPr bwMode="auto">
              <a:xfrm>
                <a:off x="4173" y="1912"/>
                <a:ext cx="42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8" name="Rectangle 47"/>
              <p:cNvSpPr>
                <a:spLocks noChangeArrowheads="1"/>
              </p:cNvSpPr>
              <p:nvPr/>
            </p:nvSpPr>
            <p:spPr bwMode="auto">
              <a:xfrm>
                <a:off x="3328" y="2041"/>
                <a:ext cx="887" cy="20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9" name="Rectangle 48"/>
              <p:cNvSpPr>
                <a:spLocks noChangeArrowheads="1"/>
              </p:cNvSpPr>
              <p:nvPr/>
            </p:nvSpPr>
            <p:spPr bwMode="auto">
              <a:xfrm>
                <a:off x="3370" y="1912"/>
                <a:ext cx="803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0" name="Rectangle 49"/>
              <p:cNvSpPr>
                <a:spLocks noChangeArrowheads="1"/>
              </p:cNvSpPr>
              <p:nvPr/>
            </p:nvSpPr>
            <p:spPr bwMode="auto">
              <a:xfrm>
                <a:off x="3701" y="2001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400" b="1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4</a:t>
                </a:r>
                <a:r>
                  <a:rPr kumimoji="0" lang="pl-PL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,9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Rectangle 50"/>
              <p:cNvSpPr>
                <a:spLocks noChangeArrowheads="1"/>
              </p:cNvSpPr>
              <p:nvPr/>
            </p:nvSpPr>
            <p:spPr bwMode="auto">
              <a:xfrm>
                <a:off x="3841" y="1913"/>
                <a:ext cx="7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2" name="Rectangle 51"/>
              <p:cNvSpPr>
                <a:spLocks noChangeArrowheads="1"/>
              </p:cNvSpPr>
              <p:nvPr/>
            </p:nvSpPr>
            <p:spPr bwMode="auto">
              <a:xfrm>
                <a:off x="1449" y="1900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3" name="Rectangle 52"/>
              <p:cNvSpPr>
                <a:spLocks noChangeArrowheads="1"/>
              </p:cNvSpPr>
              <p:nvPr/>
            </p:nvSpPr>
            <p:spPr bwMode="auto">
              <a:xfrm>
                <a:off x="1461" y="1900"/>
                <a:ext cx="186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4" name="Rectangle 53"/>
              <p:cNvSpPr>
                <a:spLocks noChangeArrowheads="1"/>
              </p:cNvSpPr>
              <p:nvPr/>
            </p:nvSpPr>
            <p:spPr bwMode="auto">
              <a:xfrm>
                <a:off x="1461" y="1911"/>
                <a:ext cx="186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5" name="Rectangle 54"/>
              <p:cNvSpPr>
                <a:spLocks noChangeArrowheads="1"/>
              </p:cNvSpPr>
              <p:nvPr/>
            </p:nvSpPr>
            <p:spPr bwMode="auto">
              <a:xfrm>
                <a:off x="3327" y="1911"/>
                <a:ext cx="8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6" name="Rectangle 55"/>
              <p:cNvSpPr>
                <a:spLocks noChangeArrowheads="1"/>
              </p:cNvSpPr>
              <p:nvPr/>
            </p:nvSpPr>
            <p:spPr bwMode="auto">
              <a:xfrm>
                <a:off x="3323" y="1911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7" name="Rectangle 56"/>
              <p:cNvSpPr>
                <a:spLocks noChangeArrowheads="1"/>
              </p:cNvSpPr>
              <p:nvPr/>
            </p:nvSpPr>
            <p:spPr bwMode="auto">
              <a:xfrm>
                <a:off x="3323" y="1900"/>
                <a:ext cx="1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" name="Rectangle 57"/>
              <p:cNvSpPr>
                <a:spLocks noChangeArrowheads="1"/>
              </p:cNvSpPr>
              <p:nvPr/>
            </p:nvSpPr>
            <p:spPr bwMode="auto">
              <a:xfrm>
                <a:off x="3335" y="1900"/>
                <a:ext cx="879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3335" y="1911"/>
                <a:ext cx="87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4214" y="1900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1" name="Rectangle 60"/>
              <p:cNvSpPr>
                <a:spLocks noChangeArrowheads="1"/>
              </p:cNvSpPr>
              <p:nvPr/>
            </p:nvSpPr>
            <p:spPr bwMode="auto">
              <a:xfrm>
                <a:off x="1449" y="1912"/>
                <a:ext cx="12" cy="33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2" name="Rectangle 61"/>
              <p:cNvSpPr>
                <a:spLocks noChangeArrowheads="1"/>
              </p:cNvSpPr>
              <p:nvPr/>
            </p:nvSpPr>
            <p:spPr bwMode="auto">
              <a:xfrm>
                <a:off x="3323" y="1912"/>
                <a:ext cx="4" cy="33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Rectangle 62"/>
              <p:cNvSpPr>
                <a:spLocks noChangeArrowheads="1"/>
              </p:cNvSpPr>
              <p:nvPr/>
            </p:nvSpPr>
            <p:spPr bwMode="auto">
              <a:xfrm>
                <a:off x="4214" y="1912"/>
                <a:ext cx="4" cy="33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4" name="Rectangle 63"/>
              <p:cNvSpPr>
                <a:spLocks noChangeArrowheads="1"/>
              </p:cNvSpPr>
              <p:nvPr/>
            </p:nvSpPr>
            <p:spPr bwMode="auto">
              <a:xfrm>
                <a:off x="1462" y="2255"/>
                <a:ext cx="37" cy="44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5" name="Rectangle 64"/>
              <p:cNvSpPr>
                <a:spLocks noChangeArrowheads="1"/>
              </p:cNvSpPr>
              <p:nvPr/>
            </p:nvSpPr>
            <p:spPr bwMode="auto">
              <a:xfrm>
                <a:off x="3283" y="2255"/>
                <a:ext cx="41" cy="44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Rectangle 65"/>
              <p:cNvSpPr>
                <a:spLocks noChangeArrowheads="1"/>
              </p:cNvSpPr>
              <p:nvPr/>
            </p:nvSpPr>
            <p:spPr bwMode="auto">
              <a:xfrm>
                <a:off x="1499" y="2255"/>
                <a:ext cx="1784" cy="11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7" name="Rectangle 66"/>
              <p:cNvSpPr>
                <a:spLocks noChangeArrowheads="1"/>
              </p:cNvSpPr>
              <p:nvPr/>
            </p:nvSpPr>
            <p:spPr bwMode="auto">
              <a:xfrm>
                <a:off x="1499" y="2255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Rectangle 67"/>
              <p:cNvSpPr>
                <a:spLocks noChangeArrowheads="1"/>
              </p:cNvSpPr>
              <p:nvPr/>
            </p:nvSpPr>
            <p:spPr bwMode="auto">
              <a:xfrm>
                <a:off x="1499" y="2365"/>
                <a:ext cx="43" cy="3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Rectangle 68"/>
              <p:cNvSpPr>
                <a:spLocks noChangeArrowheads="1"/>
              </p:cNvSpPr>
              <p:nvPr/>
            </p:nvSpPr>
            <p:spPr bwMode="auto">
              <a:xfrm>
                <a:off x="3269" y="2365"/>
                <a:ext cx="44" cy="3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Rectangle 69"/>
              <p:cNvSpPr>
                <a:spLocks noChangeArrowheads="1"/>
              </p:cNvSpPr>
              <p:nvPr/>
            </p:nvSpPr>
            <p:spPr bwMode="auto">
              <a:xfrm>
                <a:off x="1542" y="2365"/>
                <a:ext cx="1727" cy="11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Rectangle 70"/>
              <p:cNvSpPr>
                <a:spLocks noChangeArrowheads="1"/>
              </p:cNvSpPr>
              <p:nvPr/>
            </p:nvSpPr>
            <p:spPr bwMode="auto">
              <a:xfrm>
                <a:off x="1542" y="2365"/>
                <a:ext cx="155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Umożliwianie dzieciom praktykowania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2" name="Rectangle 71"/>
              <p:cNvSpPr>
                <a:spLocks noChangeArrowheads="1"/>
              </p:cNvSpPr>
              <p:nvPr/>
            </p:nvSpPr>
            <p:spPr bwMode="auto">
              <a:xfrm>
                <a:off x="1542" y="2475"/>
                <a:ext cx="1727" cy="11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Rectangle 72"/>
              <p:cNvSpPr>
                <a:spLocks noChangeArrowheads="1"/>
              </p:cNvSpPr>
              <p:nvPr/>
            </p:nvSpPr>
            <p:spPr bwMode="auto">
              <a:xfrm>
                <a:off x="1542" y="2476"/>
                <a:ext cx="155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prozdrowotnych </a:t>
                </a:r>
                <a:r>
                  <a:rPr kumimoji="0" lang="pl-PL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zachowań</a:t>
                </a: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związanych </a:t>
                </a:r>
                <a:b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</a:b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   </a:t>
                </a:r>
                <a:r>
                  <a:rPr kumimoji="0" lang="pl-PL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</a:t>
                </a: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4" name="Rectangle 73"/>
              <p:cNvSpPr>
                <a:spLocks noChangeArrowheads="1"/>
              </p:cNvSpPr>
              <p:nvPr/>
            </p:nvSpPr>
            <p:spPr bwMode="auto">
              <a:xfrm>
                <a:off x="1542" y="2586"/>
                <a:ext cx="1727" cy="1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 dirty="0"/>
              </a:p>
            </p:txBody>
          </p:sp>
          <p:sp>
            <p:nvSpPr>
              <p:cNvPr id="95" name="Rectangle 74"/>
              <p:cNvSpPr>
                <a:spLocks noChangeArrowheads="1"/>
              </p:cNvSpPr>
              <p:nvPr/>
            </p:nvSpPr>
            <p:spPr bwMode="auto">
              <a:xfrm>
                <a:off x="1542" y="2586"/>
                <a:ext cx="495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200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z </a:t>
                </a: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żywieniem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6" name="Rectangle 75"/>
              <p:cNvSpPr>
                <a:spLocks noChangeArrowheads="1"/>
              </p:cNvSpPr>
              <p:nvPr/>
            </p:nvSpPr>
            <p:spPr bwMode="auto">
              <a:xfrm>
                <a:off x="1821" y="2586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7" name="Rectangle 76"/>
              <p:cNvSpPr>
                <a:spLocks noChangeArrowheads="1"/>
              </p:cNvSpPr>
              <p:nvPr/>
            </p:nvSpPr>
            <p:spPr bwMode="auto">
              <a:xfrm>
                <a:off x="1499" y="2696"/>
                <a:ext cx="5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8" name="Rectangle 77"/>
              <p:cNvSpPr>
                <a:spLocks noChangeArrowheads="1"/>
              </p:cNvSpPr>
              <p:nvPr/>
            </p:nvSpPr>
            <p:spPr bwMode="auto">
              <a:xfrm>
                <a:off x="3328" y="2255"/>
                <a:ext cx="887" cy="15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9" name="Rectangle 78"/>
              <p:cNvSpPr>
                <a:spLocks noChangeArrowheads="1"/>
              </p:cNvSpPr>
              <p:nvPr/>
            </p:nvSpPr>
            <p:spPr bwMode="auto">
              <a:xfrm>
                <a:off x="3328" y="2413"/>
                <a:ext cx="42" cy="12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0" name="Rectangle 79"/>
              <p:cNvSpPr>
                <a:spLocks noChangeArrowheads="1"/>
              </p:cNvSpPr>
              <p:nvPr/>
            </p:nvSpPr>
            <p:spPr bwMode="auto">
              <a:xfrm>
                <a:off x="4173" y="2413"/>
                <a:ext cx="42" cy="12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1" name="Rectangle 80"/>
              <p:cNvSpPr>
                <a:spLocks noChangeArrowheads="1"/>
              </p:cNvSpPr>
              <p:nvPr/>
            </p:nvSpPr>
            <p:spPr bwMode="auto">
              <a:xfrm>
                <a:off x="3328" y="2541"/>
                <a:ext cx="887" cy="15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2" name="Rectangle 81"/>
              <p:cNvSpPr>
                <a:spLocks noChangeArrowheads="1"/>
              </p:cNvSpPr>
              <p:nvPr/>
            </p:nvSpPr>
            <p:spPr bwMode="auto">
              <a:xfrm>
                <a:off x="3370" y="2413"/>
                <a:ext cx="803" cy="12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3" name="Rectangle 82"/>
              <p:cNvSpPr>
                <a:spLocks noChangeArrowheads="1"/>
              </p:cNvSpPr>
              <p:nvPr/>
            </p:nvSpPr>
            <p:spPr bwMode="auto">
              <a:xfrm>
                <a:off x="3701" y="2415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5,0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Rectangle 83"/>
              <p:cNvSpPr>
                <a:spLocks noChangeArrowheads="1"/>
              </p:cNvSpPr>
              <p:nvPr/>
            </p:nvSpPr>
            <p:spPr bwMode="auto">
              <a:xfrm>
                <a:off x="3841" y="2415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5" name="Rectangle 84"/>
              <p:cNvSpPr>
                <a:spLocks noChangeArrowheads="1"/>
              </p:cNvSpPr>
              <p:nvPr/>
            </p:nvSpPr>
            <p:spPr bwMode="auto">
              <a:xfrm>
                <a:off x="1449" y="2243"/>
                <a:ext cx="12" cy="13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6" name="Rectangle 85"/>
              <p:cNvSpPr>
                <a:spLocks noChangeArrowheads="1"/>
              </p:cNvSpPr>
              <p:nvPr/>
            </p:nvSpPr>
            <p:spPr bwMode="auto">
              <a:xfrm>
                <a:off x="1461" y="2243"/>
                <a:ext cx="186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7" name="Rectangle 86"/>
              <p:cNvSpPr>
                <a:spLocks noChangeArrowheads="1"/>
              </p:cNvSpPr>
              <p:nvPr/>
            </p:nvSpPr>
            <p:spPr bwMode="auto">
              <a:xfrm>
                <a:off x="1461" y="2255"/>
                <a:ext cx="1862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8" name="Rectangle 87"/>
              <p:cNvSpPr>
                <a:spLocks noChangeArrowheads="1"/>
              </p:cNvSpPr>
              <p:nvPr/>
            </p:nvSpPr>
            <p:spPr bwMode="auto">
              <a:xfrm>
                <a:off x="3327" y="2255"/>
                <a:ext cx="8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9" name="Rectangle 88"/>
              <p:cNvSpPr>
                <a:spLocks noChangeArrowheads="1"/>
              </p:cNvSpPr>
              <p:nvPr/>
            </p:nvSpPr>
            <p:spPr bwMode="auto">
              <a:xfrm>
                <a:off x="3323" y="2255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0" name="Rectangle 89"/>
              <p:cNvSpPr>
                <a:spLocks noChangeArrowheads="1"/>
              </p:cNvSpPr>
              <p:nvPr/>
            </p:nvSpPr>
            <p:spPr bwMode="auto">
              <a:xfrm>
                <a:off x="3323" y="2243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1" name="Rectangle 90"/>
              <p:cNvSpPr>
                <a:spLocks noChangeArrowheads="1"/>
              </p:cNvSpPr>
              <p:nvPr/>
            </p:nvSpPr>
            <p:spPr bwMode="auto">
              <a:xfrm>
                <a:off x="3335" y="2243"/>
                <a:ext cx="879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2" name="Rectangle 91"/>
              <p:cNvSpPr>
                <a:spLocks noChangeArrowheads="1"/>
              </p:cNvSpPr>
              <p:nvPr/>
            </p:nvSpPr>
            <p:spPr bwMode="auto">
              <a:xfrm>
                <a:off x="3335" y="2255"/>
                <a:ext cx="879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3" name="Rectangle 92"/>
              <p:cNvSpPr>
                <a:spLocks noChangeArrowheads="1"/>
              </p:cNvSpPr>
              <p:nvPr/>
            </p:nvSpPr>
            <p:spPr bwMode="auto">
              <a:xfrm>
                <a:off x="4214" y="2243"/>
                <a:ext cx="4" cy="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4" name="Rectangle 93"/>
              <p:cNvSpPr>
                <a:spLocks noChangeArrowheads="1"/>
              </p:cNvSpPr>
              <p:nvPr/>
            </p:nvSpPr>
            <p:spPr bwMode="auto">
              <a:xfrm>
                <a:off x="1449" y="2256"/>
                <a:ext cx="12" cy="443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5" name="Rectangle 94"/>
              <p:cNvSpPr>
                <a:spLocks noChangeArrowheads="1"/>
              </p:cNvSpPr>
              <p:nvPr/>
            </p:nvSpPr>
            <p:spPr bwMode="auto">
              <a:xfrm>
                <a:off x="3323" y="2256"/>
                <a:ext cx="4" cy="44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6" name="Rectangle 95"/>
              <p:cNvSpPr>
                <a:spLocks noChangeArrowheads="1"/>
              </p:cNvSpPr>
              <p:nvPr/>
            </p:nvSpPr>
            <p:spPr bwMode="auto">
              <a:xfrm>
                <a:off x="4214" y="2256"/>
                <a:ext cx="4" cy="44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7" name="Rectangle 96"/>
              <p:cNvSpPr>
                <a:spLocks noChangeArrowheads="1"/>
              </p:cNvSpPr>
              <p:nvPr/>
            </p:nvSpPr>
            <p:spPr bwMode="auto">
              <a:xfrm>
                <a:off x="1462" y="2711"/>
                <a:ext cx="37" cy="4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8" name="Rectangle 97"/>
              <p:cNvSpPr>
                <a:spLocks noChangeArrowheads="1"/>
              </p:cNvSpPr>
              <p:nvPr/>
            </p:nvSpPr>
            <p:spPr bwMode="auto">
              <a:xfrm>
                <a:off x="3283" y="2711"/>
                <a:ext cx="41" cy="4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9" name="Rectangle 98"/>
              <p:cNvSpPr>
                <a:spLocks noChangeArrowheads="1"/>
              </p:cNvSpPr>
              <p:nvPr/>
            </p:nvSpPr>
            <p:spPr bwMode="auto">
              <a:xfrm>
                <a:off x="1499" y="2711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0" name="Rectangle 99"/>
              <p:cNvSpPr>
                <a:spLocks noChangeArrowheads="1"/>
              </p:cNvSpPr>
              <p:nvPr/>
            </p:nvSpPr>
            <p:spPr bwMode="auto">
              <a:xfrm>
                <a:off x="1499" y="2711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Rectangle 100"/>
              <p:cNvSpPr>
                <a:spLocks noChangeArrowheads="1"/>
              </p:cNvSpPr>
              <p:nvPr/>
            </p:nvSpPr>
            <p:spPr bwMode="auto">
              <a:xfrm>
                <a:off x="1499" y="2821"/>
                <a:ext cx="43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2" name="Rectangle 101"/>
              <p:cNvSpPr>
                <a:spLocks noChangeArrowheads="1"/>
              </p:cNvSpPr>
              <p:nvPr/>
            </p:nvSpPr>
            <p:spPr bwMode="auto">
              <a:xfrm>
                <a:off x="3290" y="2821"/>
                <a:ext cx="43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3" name="Rectangle 102"/>
              <p:cNvSpPr>
                <a:spLocks noChangeArrowheads="1"/>
              </p:cNvSpPr>
              <p:nvPr/>
            </p:nvSpPr>
            <p:spPr bwMode="auto">
              <a:xfrm>
                <a:off x="1542" y="2821"/>
                <a:ext cx="1748" cy="11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4" name="Rectangle 103"/>
              <p:cNvSpPr>
                <a:spLocks noChangeArrowheads="1"/>
              </p:cNvSpPr>
              <p:nvPr/>
            </p:nvSpPr>
            <p:spPr bwMode="auto">
              <a:xfrm>
                <a:off x="1542" y="2822"/>
                <a:ext cx="60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Umożliwienie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5" name="Rectangle 104"/>
              <p:cNvSpPr>
                <a:spLocks noChangeArrowheads="1"/>
              </p:cNvSpPr>
              <p:nvPr/>
            </p:nvSpPr>
            <p:spPr bwMode="auto">
              <a:xfrm>
                <a:off x="2112" y="2822"/>
                <a:ext cx="82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dzieciom zachowań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6" name="Rectangle 105"/>
              <p:cNvSpPr>
                <a:spLocks noChangeArrowheads="1"/>
              </p:cNvSpPr>
              <p:nvPr/>
            </p:nvSpPr>
            <p:spPr bwMode="auto">
              <a:xfrm>
                <a:off x="1542" y="2932"/>
                <a:ext cx="1748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7" name="Rectangle 106"/>
              <p:cNvSpPr>
                <a:spLocks noChangeArrowheads="1"/>
              </p:cNvSpPr>
              <p:nvPr/>
            </p:nvSpPr>
            <p:spPr bwMode="auto">
              <a:xfrm>
                <a:off x="1542" y="2932"/>
                <a:ext cx="1639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praktykowania na </a:t>
                </a:r>
                <a:r>
                  <a:rPr kumimoji="0" lang="pl-PL" sz="12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zachowań</a:t>
                </a: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związanych 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8" name="Rectangle 107"/>
              <p:cNvSpPr>
                <a:spLocks noChangeArrowheads="1"/>
              </p:cNvSpPr>
              <p:nvPr/>
            </p:nvSpPr>
            <p:spPr bwMode="auto">
              <a:xfrm>
                <a:off x="1542" y="3042"/>
                <a:ext cx="1748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9" name="Rectangle 108"/>
              <p:cNvSpPr>
                <a:spLocks noChangeArrowheads="1"/>
              </p:cNvSpPr>
              <p:nvPr/>
            </p:nvSpPr>
            <p:spPr bwMode="auto">
              <a:xfrm>
                <a:off x="1542" y="3042"/>
                <a:ext cx="746" cy="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 dbałością o ciało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0" name="Rectangle 109"/>
              <p:cNvSpPr>
                <a:spLocks noChangeArrowheads="1"/>
              </p:cNvSpPr>
              <p:nvPr/>
            </p:nvSpPr>
            <p:spPr bwMode="auto">
              <a:xfrm>
                <a:off x="2189" y="3042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1" name="Rectangle 110"/>
              <p:cNvSpPr>
                <a:spLocks noChangeArrowheads="1"/>
              </p:cNvSpPr>
              <p:nvPr/>
            </p:nvSpPr>
            <p:spPr bwMode="auto">
              <a:xfrm>
                <a:off x="1499" y="3149"/>
                <a:ext cx="5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2" name="Rectangle 111"/>
              <p:cNvSpPr>
                <a:spLocks noChangeArrowheads="1"/>
              </p:cNvSpPr>
              <p:nvPr/>
            </p:nvSpPr>
            <p:spPr bwMode="auto">
              <a:xfrm>
                <a:off x="3328" y="2711"/>
                <a:ext cx="42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3" name="Rectangle 112"/>
              <p:cNvSpPr>
                <a:spLocks noChangeArrowheads="1"/>
              </p:cNvSpPr>
              <p:nvPr/>
            </p:nvSpPr>
            <p:spPr bwMode="auto">
              <a:xfrm>
                <a:off x="4173" y="2711"/>
                <a:ext cx="42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4" name="Rectangle 113"/>
              <p:cNvSpPr>
                <a:spLocks noChangeArrowheads="1"/>
              </p:cNvSpPr>
              <p:nvPr/>
            </p:nvSpPr>
            <p:spPr bwMode="auto">
              <a:xfrm>
                <a:off x="3328" y="2840"/>
                <a:ext cx="887" cy="31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5" name="Rectangle 114"/>
              <p:cNvSpPr>
                <a:spLocks noChangeArrowheads="1"/>
              </p:cNvSpPr>
              <p:nvPr/>
            </p:nvSpPr>
            <p:spPr bwMode="auto">
              <a:xfrm>
                <a:off x="3370" y="2711"/>
                <a:ext cx="803" cy="12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6" name="Rectangle 115"/>
              <p:cNvSpPr>
                <a:spLocks noChangeArrowheads="1"/>
              </p:cNvSpPr>
              <p:nvPr/>
            </p:nvSpPr>
            <p:spPr bwMode="auto">
              <a:xfrm>
                <a:off x="3701" y="2713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5,0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7" name="Rectangle 116"/>
              <p:cNvSpPr>
                <a:spLocks noChangeArrowheads="1"/>
              </p:cNvSpPr>
              <p:nvPr/>
            </p:nvSpPr>
            <p:spPr bwMode="auto">
              <a:xfrm>
                <a:off x="3841" y="2713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8" name="Rectangle 117"/>
              <p:cNvSpPr>
                <a:spLocks noChangeArrowheads="1"/>
              </p:cNvSpPr>
              <p:nvPr/>
            </p:nvSpPr>
            <p:spPr bwMode="auto">
              <a:xfrm>
                <a:off x="1449" y="2699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9" name="Rectangle 118"/>
              <p:cNvSpPr>
                <a:spLocks noChangeArrowheads="1"/>
              </p:cNvSpPr>
              <p:nvPr/>
            </p:nvSpPr>
            <p:spPr bwMode="auto">
              <a:xfrm>
                <a:off x="1461" y="2699"/>
                <a:ext cx="186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0" name="Rectangle 119"/>
              <p:cNvSpPr>
                <a:spLocks noChangeArrowheads="1"/>
              </p:cNvSpPr>
              <p:nvPr/>
            </p:nvSpPr>
            <p:spPr bwMode="auto">
              <a:xfrm>
                <a:off x="1461" y="2710"/>
                <a:ext cx="186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1" name="Rectangle 120"/>
              <p:cNvSpPr>
                <a:spLocks noChangeArrowheads="1"/>
              </p:cNvSpPr>
              <p:nvPr/>
            </p:nvSpPr>
            <p:spPr bwMode="auto">
              <a:xfrm>
                <a:off x="3327" y="2710"/>
                <a:ext cx="8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2" name="Rectangle 121"/>
              <p:cNvSpPr>
                <a:spLocks noChangeArrowheads="1"/>
              </p:cNvSpPr>
              <p:nvPr/>
            </p:nvSpPr>
            <p:spPr bwMode="auto">
              <a:xfrm>
                <a:off x="3323" y="2710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3" name="Rectangle 122"/>
              <p:cNvSpPr>
                <a:spLocks noChangeArrowheads="1"/>
              </p:cNvSpPr>
              <p:nvPr/>
            </p:nvSpPr>
            <p:spPr bwMode="auto">
              <a:xfrm>
                <a:off x="3323" y="2699"/>
                <a:ext cx="1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4" name="Rectangle 123"/>
              <p:cNvSpPr>
                <a:spLocks noChangeArrowheads="1"/>
              </p:cNvSpPr>
              <p:nvPr/>
            </p:nvSpPr>
            <p:spPr bwMode="auto">
              <a:xfrm>
                <a:off x="3335" y="2699"/>
                <a:ext cx="879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5" name="Rectangle 124"/>
              <p:cNvSpPr>
                <a:spLocks noChangeArrowheads="1"/>
              </p:cNvSpPr>
              <p:nvPr/>
            </p:nvSpPr>
            <p:spPr bwMode="auto">
              <a:xfrm>
                <a:off x="3335" y="2710"/>
                <a:ext cx="87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6" name="Rectangle 125"/>
              <p:cNvSpPr>
                <a:spLocks noChangeArrowheads="1"/>
              </p:cNvSpPr>
              <p:nvPr/>
            </p:nvSpPr>
            <p:spPr bwMode="auto">
              <a:xfrm>
                <a:off x="4214" y="2699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7" name="Rectangle 126"/>
              <p:cNvSpPr>
                <a:spLocks noChangeArrowheads="1"/>
              </p:cNvSpPr>
              <p:nvPr/>
            </p:nvSpPr>
            <p:spPr bwMode="auto">
              <a:xfrm>
                <a:off x="1449" y="2711"/>
                <a:ext cx="12" cy="44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8" name="Rectangle 127"/>
              <p:cNvSpPr>
                <a:spLocks noChangeArrowheads="1"/>
              </p:cNvSpPr>
              <p:nvPr/>
            </p:nvSpPr>
            <p:spPr bwMode="auto">
              <a:xfrm>
                <a:off x="3323" y="2711"/>
                <a:ext cx="4" cy="4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9" name="Rectangle 128"/>
              <p:cNvSpPr>
                <a:spLocks noChangeArrowheads="1"/>
              </p:cNvSpPr>
              <p:nvPr/>
            </p:nvSpPr>
            <p:spPr bwMode="auto">
              <a:xfrm>
                <a:off x="4214" y="2711"/>
                <a:ext cx="4" cy="4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0" name="Rectangle 129"/>
              <p:cNvSpPr>
                <a:spLocks noChangeArrowheads="1"/>
              </p:cNvSpPr>
              <p:nvPr/>
            </p:nvSpPr>
            <p:spPr bwMode="auto">
              <a:xfrm>
                <a:off x="1462" y="3164"/>
                <a:ext cx="37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1" name="Rectangle 130"/>
              <p:cNvSpPr>
                <a:spLocks noChangeArrowheads="1"/>
              </p:cNvSpPr>
              <p:nvPr/>
            </p:nvSpPr>
            <p:spPr bwMode="auto">
              <a:xfrm>
                <a:off x="3283" y="3164"/>
                <a:ext cx="41" cy="33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2" name="Rectangle 131"/>
              <p:cNvSpPr>
                <a:spLocks noChangeArrowheads="1"/>
              </p:cNvSpPr>
              <p:nvPr/>
            </p:nvSpPr>
            <p:spPr bwMode="auto">
              <a:xfrm>
                <a:off x="1499" y="3164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3" name="Rectangle 132"/>
              <p:cNvSpPr>
                <a:spLocks noChangeArrowheads="1"/>
              </p:cNvSpPr>
              <p:nvPr/>
            </p:nvSpPr>
            <p:spPr bwMode="auto">
              <a:xfrm>
                <a:off x="1499" y="3164"/>
                <a:ext cx="152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Działania dla zwiększenia aktywności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Rectangle 133"/>
              <p:cNvSpPr>
                <a:spLocks noChangeArrowheads="1"/>
              </p:cNvSpPr>
              <p:nvPr/>
            </p:nvSpPr>
            <p:spPr bwMode="auto">
              <a:xfrm>
                <a:off x="1499" y="3274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5" name="Rectangle 134"/>
              <p:cNvSpPr>
                <a:spLocks noChangeArrowheads="1"/>
              </p:cNvSpPr>
              <p:nvPr/>
            </p:nvSpPr>
            <p:spPr bwMode="auto">
              <a:xfrm>
                <a:off x="1499" y="3274"/>
                <a:ext cx="388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fizycznej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Rectangle 135"/>
              <p:cNvSpPr>
                <a:spLocks noChangeArrowheads="1"/>
              </p:cNvSpPr>
              <p:nvPr/>
            </p:nvSpPr>
            <p:spPr bwMode="auto">
              <a:xfrm>
                <a:off x="1851" y="3274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7" name="Rectangle 136"/>
              <p:cNvSpPr>
                <a:spLocks noChangeArrowheads="1"/>
              </p:cNvSpPr>
              <p:nvPr/>
            </p:nvSpPr>
            <p:spPr bwMode="auto">
              <a:xfrm>
                <a:off x="1499" y="3384"/>
                <a:ext cx="1784" cy="11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8" name="Rectangle 137"/>
              <p:cNvSpPr>
                <a:spLocks noChangeArrowheads="1"/>
              </p:cNvSpPr>
              <p:nvPr/>
            </p:nvSpPr>
            <p:spPr bwMode="auto">
              <a:xfrm>
                <a:off x="1499" y="3385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Rectangle 138"/>
              <p:cNvSpPr>
                <a:spLocks noChangeArrowheads="1"/>
              </p:cNvSpPr>
              <p:nvPr/>
            </p:nvSpPr>
            <p:spPr bwMode="auto">
              <a:xfrm>
                <a:off x="3328" y="3164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0" name="Rectangle 139"/>
              <p:cNvSpPr>
                <a:spLocks noChangeArrowheads="1"/>
              </p:cNvSpPr>
              <p:nvPr/>
            </p:nvSpPr>
            <p:spPr bwMode="auto">
              <a:xfrm>
                <a:off x="4173" y="3164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1" name="Rectangle 140"/>
              <p:cNvSpPr>
                <a:spLocks noChangeArrowheads="1"/>
              </p:cNvSpPr>
              <p:nvPr/>
            </p:nvSpPr>
            <p:spPr bwMode="auto">
              <a:xfrm>
                <a:off x="3328" y="3292"/>
                <a:ext cx="887" cy="20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2" name="Rectangle 141"/>
              <p:cNvSpPr>
                <a:spLocks noChangeArrowheads="1"/>
              </p:cNvSpPr>
              <p:nvPr/>
            </p:nvSpPr>
            <p:spPr bwMode="auto">
              <a:xfrm>
                <a:off x="3370" y="3164"/>
                <a:ext cx="803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3" name="Rectangle 142"/>
              <p:cNvSpPr>
                <a:spLocks noChangeArrowheads="1"/>
              </p:cNvSpPr>
              <p:nvPr/>
            </p:nvSpPr>
            <p:spPr bwMode="auto">
              <a:xfrm>
                <a:off x="3673" y="3165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1400" b="1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5,</a:t>
                </a:r>
                <a:r>
                  <a:rPr lang="pl-PL" sz="1400" b="1" dirty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0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4" name="Rectangle 143"/>
              <p:cNvSpPr>
                <a:spLocks noChangeArrowheads="1"/>
              </p:cNvSpPr>
              <p:nvPr/>
            </p:nvSpPr>
            <p:spPr bwMode="auto">
              <a:xfrm>
                <a:off x="3869" y="3165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5" name="Rectangle 144"/>
              <p:cNvSpPr>
                <a:spLocks noChangeArrowheads="1"/>
              </p:cNvSpPr>
              <p:nvPr/>
            </p:nvSpPr>
            <p:spPr bwMode="auto">
              <a:xfrm>
                <a:off x="1449" y="3152"/>
                <a:ext cx="12" cy="13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6" name="Rectangle 145"/>
              <p:cNvSpPr>
                <a:spLocks noChangeArrowheads="1"/>
              </p:cNvSpPr>
              <p:nvPr/>
            </p:nvSpPr>
            <p:spPr bwMode="auto">
              <a:xfrm>
                <a:off x="1461" y="3152"/>
                <a:ext cx="186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7" name="Rectangle 146"/>
              <p:cNvSpPr>
                <a:spLocks noChangeArrowheads="1"/>
              </p:cNvSpPr>
              <p:nvPr/>
            </p:nvSpPr>
            <p:spPr bwMode="auto">
              <a:xfrm>
                <a:off x="1461" y="3164"/>
                <a:ext cx="186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8" name="Rectangle 147"/>
              <p:cNvSpPr>
                <a:spLocks noChangeArrowheads="1"/>
              </p:cNvSpPr>
              <p:nvPr/>
            </p:nvSpPr>
            <p:spPr bwMode="auto">
              <a:xfrm>
                <a:off x="3327" y="3164"/>
                <a:ext cx="8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9" name="Rectangle 148"/>
              <p:cNvSpPr>
                <a:spLocks noChangeArrowheads="1"/>
              </p:cNvSpPr>
              <p:nvPr/>
            </p:nvSpPr>
            <p:spPr bwMode="auto">
              <a:xfrm>
                <a:off x="3323" y="3164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0" name="Rectangle 149"/>
              <p:cNvSpPr>
                <a:spLocks noChangeArrowheads="1"/>
              </p:cNvSpPr>
              <p:nvPr/>
            </p:nvSpPr>
            <p:spPr bwMode="auto">
              <a:xfrm>
                <a:off x="3323" y="3152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1" name="Rectangle 150"/>
              <p:cNvSpPr>
                <a:spLocks noChangeArrowheads="1"/>
              </p:cNvSpPr>
              <p:nvPr/>
            </p:nvSpPr>
            <p:spPr bwMode="auto">
              <a:xfrm>
                <a:off x="3335" y="3152"/>
                <a:ext cx="879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2" name="Rectangle 151"/>
              <p:cNvSpPr>
                <a:spLocks noChangeArrowheads="1"/>
              </p:cNvSpPr>
              <p:nvPr/>
            </p:nvSpPr>
            <p:spPr bwMode="auto">
              <a:xfrm>
                <a:off x="3335" y="3164"/>
                <a:ext cx="87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3" name="Rectangle 152"/>
              <p:cNvSpPr>
                <a:spLocks noChangeArrowheads="1"/>
              </p:cNvSpPr>
              <p:nvPr/>
            </p:nvSpPr>
            <p:spPr bwMode="auto">
              <a:xfrm>
                <a:off x="4214" y="3152"/>
                <a:ext cx="4" cy="1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4" name="Rectangle 153"/>
              <p:cNvSpPr>
                <a:spLocks noChangeArrowheads="1"/>
              </p:cNvSpPr>
              <p:nvPr/>
            </p:nvSpPr>
            <p:spPr bwMode="auto">
              <a:xfrm>
                <a:off x="1449" y="3165"/>
                <a:ext cx="12" cy="330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5" name="Rectangle 154"/>
              <p:cNvSpPr>
                <a:spLocks noChangeArrowheads="1"/>
              </p:cNvSpPr>
              <p:nvPr/>
            </p:nvSpPr>
            <p:spPr bwMode="auto">
              <a:xfrm>
                <a:off x="3323" y="3165"/>
                <a:ext cx="4" cy="3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6" name="Rectangle 155"/>
              <p:cNvSpPr>
                <a:spLocks noChangeArrowheads="1"/>
              </p:cNvSpPr>
              <p:nvPr/>
            </p:nvSpPr>
            <p:spPr bwMode="auto">
              <a:xfrm>
                <a:off x="4214" y="3165"/>
                <a:ext cx="4" cy="33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7" name="Rectangle 156"/>
              <p:cNvSpPr>
                <a:spLocks noChangeArrowheads="1"/>
              </p:cNvSpPr>
              <p:nvPr/>
            </p:nvSpPr>
            <p:spPr bwMode="auto">
              <a:xfrm>
                <a:off x="1462" y="3507"/>
                <a:ext cx="37" cy="4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8" name="Rectangle 157"/>
              <p:cNvSpPr>
                <a:spLocks noChangeArrowheads="1"/>
              </p:cNvSpPr>
              <p:nvPr/>
            </p:nvSpPr>
            <p:spPr bwMode="auto">
              <a:xfrm>
                <a:off x="3283" y="3507"/>
                <a:ext cx="41" cy="44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9" name="Rectangle 158"/>
              <p:cNvSpPr>
                <a:spLocks noChangeArrowheads="1"/>
              </p:cNvSpPr>
              <p:nvPr/>
            </p:nvSpPr>
            <p:spPr bwMode="auto">
              <a:xfrm>
                <a:off x="1499" y="3507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0" name="Rectangle 159"/>
              <p:cNvSpPr>
                <a:spLocks noChangeArrowheads="1"/>
              </p:cNvSpPr>
              <p:nvPr/>
            </p:nvSpPr>
            <p:spPr bwMode="auto">
              <a:xfrm>
                <a:off x="1499" y="3507"/>
                <a:ext cx="1579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Umożliwianie dzieciom praktykowania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1" name="Rectangle 160"/>
              <p:cNvSpPr>
                <a:spLocks noChangeArrowheads="1"/>
              </p:cNvSpPr>
              <p:nvPr/>
            </p:nvSpPr>
            <p:spPr bwMode="auto">
              <a:xfrm>
                <a:off x="1499" y="3617"/>
                <a:ext cx="1784" cy="11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2" name="Rectangle 161"/>
              <p:cNvSpPr>
                <a:spLocks noChangeArrowheads="1"/>
              </p:cNvSpPr>
              <p:nvPr/>
            </p:nvSpPr>
            <p:spPr bwMode="auto">
              <a:xfrm>
                <a:off x="1499" y="3618"/>
                <a:ext cx="1214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zachowań zwiększających ich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Rectangle 162"/>
              <p:cNvSpPr>
                <a:spLocks noChangeArrowheads="1"/>
              </p:cNvSpPr>
              <p:nvPr/>
            </p:nvSpPr>
            <p:spPr bwMode="auto">
              <a:xfrm>
                <a:off x="1499" y="3728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4" name="Rectangle 163"/>
              <p:cNvSpPr>
                <a:spLocks noChangeArrowheads="1"/>
              </p:cNvSpPr>
              <p:nvPr/>
            </p:nvSpPr>
            <p:spPr bwMode="auto">
              <a:xfrm>
                <a:off x="1499" y="3728"/>
                <a:ext cx="64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bezpieczeństwo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5" name="Rectangle 164"/>
              <p:cNvSpPr>
                <a:spLocks noChangeArrowheads="1"/>
              </p:cNvSpPr>
              <p:nvPr/>
            </p:nvSpPr>
            <p:spPr bwMode="auto">
              <a:xfrm>
                <a:off x="2108" y="3728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6" name="Rectangle 165"/>
              <p:cNvSpPr>
                <a:spLocks noChangeArrowheads="1"/>
              </p:cNvSpPr>
              <p:nvPr/>
            </p:nvSpPr>
            <p:spPr bwMode="auto">
              <a:xfrm>
                <a:off x="1499" y="3838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7" name="Rectangle 166"/>
              <p:cNvSpPr>
                <a:spLocks noChangeArrowheads="1"/>
              </p:cNvSpPr>
              <p:nvPr/>
            </p:nvSpPr>
            <p:spPr bwMode="auto">
              <a:xfrm>
                <a:off x="1499" y="3838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8" name="Rectangle 167"/>
              <p:cNvSpPr>
                <a:spLocks noChangeArrowheads="1"/>
              </p:cNvSpPr>
              <p:nvPr/>
            </p:nvSpPr>
            <p:spPr bwMode="auto">
              <a:xfrm>
                <a:off x="3328" y="3507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9" name="Rectangle 168"/>
              <p:cNvSpPr>
                <a:spLocks noChangeArrowheads="1"/>
              </p:cNvSpPr>
              <p:nvPr/>
            </p:nvSpPr>
            <p:spPr bwMode="auto">
              <a:xfrm>
                <a:off x="4173" y="3507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0" name="Rectangle 169"/>
              <p:cNvSpPr>
                <a:spLocks noChangeArrowheads="1"/>
              </p:cNvSpPr>
              <p:nvPr/>
            </p:nvSpPr>
            <p:spPr bwMode="auto">
              <a:xfrm>
                <a:off x="3328" y="3635"/>
                <a:ext cx="887" cy="31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1" name="Rectangle 170"/>
              <p:cNvSpPr>
                <a:spLocks noChangeArrowheads="1"/>
              </p:cNvSpPr>
              <p:nvPr/>
            </p:nvSpPr>
            <p:spPr bwMode="auto">
              <a:xfrm>
                <a:off x="3370" y="3507"/>
                <a:ext cx="803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2" name="Rectangle 171"/>
              <p:cNvSpPr>
                <a:spLocks noChangeArrowheads="1"/>
              </p:cNvSpPr>
              <p:nvPr/>
            </p:nvSpPr>
            <p:spPr bwMode="auto">
              <a:xfrm>
                <a:off x="3701" y="3509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5,0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3" name="Rectangle 172"/>
              <p:cNvSpPr>
                <a:spLocks noChangeArrowheads="1"/>
              </p:cNvSpPr>
              <p:nvPr/>
            </p:nvSpPr>
            <p:spPr bwMode="auto">
              <a:xfrm>
                <a:off x="3841" y="3509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4" name="Rectangle 173"/>
              <p:cNvSpPr>
                <a:spLocks noChangeArrowheads="1"/>
              </p:cNvSpPr>
              <p:nvPr/>
            </p:nvSpPr>
            <p:spPr bwMode="auto">
              <a:xfrm>
                <a:off x="1449" y="3495"/>
                <a:ext cx="12" cy="12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Rectangle 174"/>
              <p:cNvSpPr>
                <a:spLocks noChangeArrowheads="1"/>
              </p:cNvSpPr>
              <p:nvPr/>
            </p:nvSpPr>
            <p:spPr bwMode="auto">
              <a:xfrm>
                <a:off x="1461" y="3495"/>
                <a:ext cx="186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Rectangle 175"/>
              <p:cNvSpPr>
                <a:spLocks noChangeArrowheads="1"/>
              </p:cNvSpPr>
              <p:nvPr/>
            </p:nvSpPr>
            <p:spPr bwMode="auto">
              <a:xfrm>
                <a:off x="1461" y="3506"/>
                <a:ext cx="1862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Rectangle 176"/>
              <p:cNvSpPr>
                <a:spLocks noChangeArrowheads="1"/>
              </p:cNvSpPr>
              <p:nvPr/>
            </p:nvSpPr>
            <p:spPr bwMode="auto">
              <a:xfrm>
                <a:off x="3327" y="3506"/>
                <a:ext cx="8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Rectangle 177"/>
              <p:cNvSpPr>
                <a:spLocks noChangeArrowheads="1"/>
              </p:cNvSpPr>
              <p:nvPr/>
            </p:nvSpPr>
            <p:spPr bwMode="auto">
              <a:xfrm>
                <a:off x="3323" y="3506"/>
                <a:ext cx="4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Rectangle 178"/>
              <p:cNvSpPr>
                <a:spLocks noChangeArrowheads="1"/>
              </p:cNvSpPr>
              <p:nvPr/>
            </p:nvSpPr>
            <p:spPr bwMode="auto">
              <a:xfrm>
                <a:off x="3323" y="3495"/>
                <a:ext cx="12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Rectangle 179"/>
              <p:cNvSpPr>
                <a:spLocks noChangeArrowheads="1"/>
              </p:cNvSpPr>
              <p:nvPr/>
            </p:nvSpPr>
            <p:spPr bwMode="auto">
              <a:xfrm>
                <a:off x="3335" y="3495"/>
                <a:ext cx="879" cy="1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Rectangle 180"/>
              <p:cNvSpPr>
                <a:spLocks noChangeArrowheads="1"/>
              </p:cNvSpPr>
              <p:nvPr/>
            </p:nvSpPr>
            <p:spPr bwMode="auto">
              <a:xfrm>
                <a:off x="3335" y="3506"/>
                <a:ext cx="87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Rectangle 181"/>
              <p:cNvSpPr>
                <a:spLocks noChangeArrowheads="1"/>
              </p:cNvSpPr>
              <p:nvPr/>
            </p:nvSpPr>
            <p:spPr bwMode="auto">
              <a:xfrm>
                <a:off x="4214" y="3495"/>
                <a:ext cx="4" cy="1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Rectangle 182"/>
              <p:cNvSpPr>
                <a:spLocks noChangeArrowheads="1"/>
              </p:cNvSpPr>
              <p:nvPr/>
            </p:nvSpPr>
            <p:spPr bwMode="auto">
              <a:xfrm>
                <a:off x="1449" y="3507"/>
                <a:ext cx="12" cy="44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Rectangle 183"/>
              <p:cNvSpPr>
                <a:spLocks noChangeArrowheads="1"/>
              </p:cNvSpPr>
              <p:nvPr/>
            </p:nvSpPr>
            <p:spPr bwMode="auto">
              <a:xfrm>
                <a:off x="3323" y="3507"/>
                <a:ext cx="4" cy="4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Rectangle 184"/>
              <p:cNvSpPr>
                <a:spLocks noChangeArrowheads="1"/>
              </p:cNvSpPr>
              <p:nvPr/>
            </p:nvSpPr>
            <p:spPr bwMode="auto">
              <a:xfrm>
                <a:off x="4214" y="3507"/>
                <a:ext cx="4" cy="44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Rectangle 185"/>
              <p:cNvSpPr>
                <a:spLocks noChangeArrowheads="1"/>
              </p:cNvSpPr>
              <p:nvPr/>
            </p:nvSpPr>
            <p:spPr bwMode="auto">
              <a:xfrm>
                <a:off x="1462" y="3960"/>
                <a:ext cx="37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7" name="Rectangle 186"/>
              <p:cNvSpPr>
                <a:spLocks noChangeArrowheads="1"/>
              </p:cNvSpPr>
              <p:nvPr/>
            </p:nvSpPr>
            <p:spPr bwMode="auto">
              <a:xfrm>
                <a:off x="3283" y="3960"/>
                <a:ext cx="41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Rectangle 187"/>
              <p:cNvSpPr>
                <a:spLocks noChangeArrowheads="1"/>
              </p:cNvSpPr>
              <p:nvPr/>
            </p:nvSpPr>
            <p:spPr bwMode="auto">
              <a:xfrm>
                <a:off x="1462" y="4070"/>
                <a:ext cx="37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Rectangle 188"/>
              <p:cNvSpPr>
                <a:spLocks noChangeArrowheads="1"/>
              </p:cNvSpPr>
              <p:nvPr/>
            </p:nvSpPr>
            <p:spPr bwMode="auto">
              <a:xfrm>
                <a:off x="2225" y="4070"/>
                <a:ext cx="1099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Rectangle 189"/>
              <p:cNvSpPr>
                <a:spLocks noChangeArrowheads="1"/>
              </p:cNvSpPr>
              <p:nvPr/>
            </p:nvSpPr>
            <p:spPr bwMode="auto">
              <a:xfrm>
                <a:off x="1462" y="4198"/>
                <a:ext cx="1862" cy="3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1" name="Rectangle 190"/>
              <p:cNvSpPr>
                <a:spLocks noChangeArrowheads="1"/>
              </p:cNvSpPr>
              <p:nvPr/>
            </p:nvSpPr>
            <p:spPr bwMode="auto">
              <a:xfrm>
                <a:off x="1499" y="3960"/>
                <a:ext cx="1784" cy="11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2" name="Rectangle 191"/>
              <p:cNvSpPr>
                <a:spLocks noChangeArrowheads="1"/>
              </p:cNvSpPr>
              <p:nvPr/>
            </p:nvSpPr>
            <p:spPr bwMode="auto">
              <a:xfrm>
                <a:off x="1499" y="3960"/>
                <a:ext cx="63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2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" name="Rectangle 192"/>
              <p:cNvSpPr>
                <a:spLocks noChangeArrowheads="1"/>
              </p:cNvSpPr>
              <p:nvPr/>
            </p:nvSpPr>
            <p:spPr bwMode="auto">
              <a:xfrm>
                <a:off x="1499" y="4070"/>
                <a:ext cx="43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4" name="Rectangle 193"/>
              <p:cNvSpPr>
                <a:spLocks noChangeArrowheads="1"/>
              </p:cNvSpPr>
              <p:nvPr/>
            </p:nvSpPr>
            <p:spPr bwMode="auto">
              <a:xfrm>
                <a:off x="2182" y="4070"/>
                <a:ext cx="43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5" name="Rectangle 194"/>
              <p:cNvSpPr>
                <a:spLocks noChangeArrowheads="1"/>
              </p:cNvSpPr>
              <p:nvPr/>
            </p:nvSpPr>
            <p:spPr bwMode="auto">
              <a:xfrm>
                <a:off x="1542" y="4070"/>
                <a:ext cx="640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6" name="Rectangle 195"/>
              <p:cNvSpPr>
                <a:spLocks noChangeArrowheads="1"/>
              </p:cNvSpPr>
              <p:nvPr/>
            </p:nvSpPr>
            <p:spPr bwMode="auto">
              <a:xfrm>
                <a:off x="1542" y="4070"/>
                <a:ext cx="686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Ocena łączna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7" name="Rectangle 196"/>
              <p:cNvSpPr>
                <a:spLocks noChangeArrowheads="1"/>
              </p:cNvSpPr>
              <p:nvPr/>
            </p:nvSpPr>
            <p:spPr bwMode="auto">
              <a:xfrm>
                <a:off x="2182" y="4073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" name="Rectangle 197"/>
              <p:cNvSpPr>
                <a:spLocks noChangeArrowheads="1"/>
              </p:cNvSpPr>
              <p:nvPr/>
            </p:nvSpPr>
            <p:spPr bwMode="auto">
              <a:xfrm>
                <a:off x="1499" y="4195"/>
                <a:ext cx="5" cy="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" name="Rectangle 198"/>
              <p:cNvSpPr>
                <a:spLocks noChangeArrowheads="1"/>
              </p:cNvSpPr>
              <p:nvPr/>
            </p:nvSpPr>
            <p:spPr bwMode="auto">
              <a:xfrm>
                <a:off x="3328" y="3960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Rectangle 199"/>
              <p:cNvSpPr>
                <a:spLocks noChangeArrowheads="1"/>
              </p:cNvSpPr>
              <p:nvPr/>
            </p:nvSpPr>
            <p:spPr bwMode="auto">
              <a:xfrm>
                <a:off x="4173" y="3960"/>
                <a:ext cx="42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1" name="Rectangle 200"/>
              <p:cNvSpPr>
                <a:spLocks noChangeArrowheads="1"/>
              </p:cNvSpPr>
              <p:nvPr/>
            </p:nvSpPr>
            <p:spPr bwMode="auto">
              <a:xfrm>
                <a:off x="3328" y="4088"/>
                <a:ext cx="887" cy="140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2" name="Rectangle 201"/>
              <p:cNvSpPr>
                <a:spLocks noChangeArrowheads="1"/>
              </p:cNvSpPr>
              <p:nvPr/>
            </p:nvSpPr>
            <p:spPr bwMode="auto">
              <a:xfrm>
                <a:off x="3370" y="3960"/>
                <a:ext cx="803" cy="12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3" name="Rectangle 202"/>
              <p:cNvSpPr>
                <a:spLocks noChangeArrowheads="1"/>
              </p:cNvSpPr>
              <p:nvPr/>
            </p:nvSpPr>
            <p:spPr bwMode="auto">
              <a:xfrm>
                <a:off x="3673" y="3961"/>
                <a:ext cx="141" cy="1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4,9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4" name="Rectangle 203"/>
              <p:cNvSpPr>
                <a:spLocks noChangeArrowheads="1"/>
              </p:cNvSpPr>
              <p:nvPr/>
            </p:nvSpPr>
            <p:spPr bwMode="auto">
              <a:xfrm>
                <a:off x="3869" y="3961"/>
                <a:ext cx="73" cy="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4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5" name="Rectangle 204"/>
              <p:cNvSpPr>
                <a:spLocks noChangeArrowheads="1"/>
              </p:cNvSpPr>
              <p:nvPr/>
            </p:nvSpPr>
            <p:spPr bwMode="auto">
              <a:xfrm>
                <a:off x="1449" y="3948"/>
                <a:ext cx="12" cy="13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8" name="Rectangle 206"/>
            <p:cNvSpPr>
              <a:spLocks noChangeArrowheads="1"/>
            </p:cNvSpPr>
            <p:nvPr/>
          </p:nvSpPr>
          <p:spPr bwMode="auto">
            <a:xfrm>
              <a:off x="1461" y="3948"/>
              <a:ext cx="186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Rectangle 207"/>
            <p:cNvSpPr>
              <a:spLocks noChangeArrowheads="1"/>
            </p:cNvSpPr>
            <p:nvPr/>
          </p:nvSpPr>
          <p:spPr bwMode="auto">
            <a:xfrm>
              <a:off x="1461" y="3960"/>
              <a:ext cx="1862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Rectangle 208"/>
            <p:cNvSpPr>
              <a:spLocks noChangeArrowheads="1"/>
            </p:cNvSpPr>
            <p:nvPr/>
          </p:nvSpPr>
          <p:spPr bwMode="auto">
            <a:xfrm>
              <a:off x="3327" y="3960"/>
              <a:ext cx="8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Rectangle 209"/>
            <p:cNvSpPr>
              <a:spLocks noChangeArrowheads="1"/>
            </p:cNvSpPr>
            <p:nvPr/>
          </p:nvSpPr>
          <p:spPr bwMode="auto">
            <a:xfrm>
              <a:off x="3323" y="3960"/>
              <a:ext cx="4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Rectangle 210"/>
            <p:cNvSpPr>
              <a:spLocks noChangeArrowheads="1"/>
            </p:cNvSpPr>
            <p:nvPr/>
          </p:nvSpPr>
          <p:spPr bwMode="auto">
            <a:xfrm>
              <a:off x="3323" y="3948"/>
              <a:ext cx="1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Rectangle 211"/>
            <p:cNvSpPr>
              <a:spLocks noChangeArrowheads="1"/>
            </p:cNvSpPr>
            <p:nvPr/>
          </p:nvSpPr>
          <p:spPr bwMode="auto">
            <a:xfrm>
              <a:off x="3335" y="3948"/>
              <a:ext cx="879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Rectangle 212"/>
            <p:cNvSpPr>
              <a:spLocks noChangeArrowheads="1"/>
            </p:cNvSpPr>
            <p:nvPr/>
          </p:nvSpPr>
          <p:spPr bwMode="auto">
            <a:xfrm>
              <a:off x="3335" y="3960"/>
              <a:ext cx="879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Rectangle 213"/>
            <p:cNvSpPr>
              <a:spLocks noChangeArrowheads="1"/>
            </p:cNvSpPr>
            <p:nvPr/>
          </p:nvSpPr>
          <p:spPr bwMode="auto">
            <a:xfrm>
              <a:off x="4214" y="3948"/>
              <a:ext cx="4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1449" y="3961"/>
              <a:ext cx="12" cy="26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Rectangle 215"/>
            <p:cNvSpPr>
              <a:spLocks noChangeArrowheads="1"/>
            </p:cNvSpPr>
            <p:nvPr/>
          </p:nvSpPr>
          <p:spPr bwMode="auto">
            <a:xfrm>
              <a:off x="1449" y="4229"/>
              <a:ext cx="1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Rectangle 216"/>
            <p:cNvSpPr>
              <a:spLocks noChangeArrowheads="1"/>
            </p:cNvSpPr>
            <p:nvPr/>
          </p:nvSpPr>
          <p:spPr bwMode="auto">
            <a:xfrm>
              <a:off x="1449" y="4229"/>
              <a:ext cx="1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Rectangle 217"/>
            <p:cNvSpPr>
              <a:spLocks noChangeArrowheads="1"/>
            </p:cNvSpPr>
            <p:nvPr/>
          </p:nvSpPr>
          <p:spPr bwMode="auto">
            <a:xfrm>
              <a:off x="1461" y="4229"/>
              <a:ext cx="186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218"/>
            <p:cNvSpPr>
              <a:spLocks noChangeArrowheads="1"/>
            </p:cNvSpPr>
            <p:nvPr/>
          </p:nvSpPr>
          <p:spPr bwMode="auto">
            <a:xfrm>
              <a:off x="3323" y="3961"/>
              <a:ext cx="4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Rectangle 219"/>
            <p:cNvSpPr>
              <a:spLocks noChangeArrowheads="1"/>
            </p:cNvSpPr>
            <p:nvPr/>
          </p:nvSpPr>
          <p:spPr bwMode="auto">
            <a:xfrm>
              <a:off x="3323" y="4229"/>
              <a:ext cx="12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Rectangle 220"/>
            <p:cNvSpPr>
              <a:spLocks noChangeArrowheads="1"/>
            </p:cNvSpPr>
            <p:nvPr/>
          </p:nvSpPr>
          <p:spPr bwMode="auto">
            <a:xfrm>
              <a:off x="3335" y="4229"/>
              <a:ext cx="879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Rectangle 221"/>
            <p:cNvSpPr>
              <a:spLocks noChangeArrowheads="1"/>
            </p:cNvSpPr>
            <p:nvPr/>
          </p:nvSpPr>
          <p:spPr bwMode="auto">
            <a:xfrm>
              <a:off x="4214" y="3961"/>
              <a:ext cx="4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222"/>
            <p:cNvSpPr>
              <a:spLocks noChangeArrowheads="1"/>
            </p:cNvSpPr>
            <p:nvPr/>
          </p:nvSpPr>
          <p:spPr bwMode="auto">
            <a:xfrm>
              <a:off x="4214" y="4229"/>
              <a:ext cx="4" cy="1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5" name="Rectangle 223"/>
            <p:cNvSpPr>
              <a:spLocks noChangeArrowheads="1"/>
            </p:cNvSpPr>
            <p:nvPr/>
          </p:nvSpPr>
          <p:spPr bwMode="auto">
            <a:xfrm>
              <a:off x="1449" y="4239"/>
              <a:ext cx="6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1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7029" y="94445"/>
            <a:ext cx="8596668" cy="845713"/>
          </a:xfrm>
        </p:spPr>
        <p:txBody>
          <a:bodyPr/>
          <a:lstStyle/>
          <a:p>
            <a:pPr algn="ctr"/>
            <a:r>
              <a:rPr lang="pl-PL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3</a:t>
            </a: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9292" y="1233310"/>
            <a:ext cx="10046677" cy="53864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</a:t>
            </a:r>
            <a:r>
              <a:rPr lang="pl-PL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prowadzi edukację zdrowotną dzieci i stwarza im warunki do praktykowania w codziennym życiu zachowań </a:t>
            </a:r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prozdrowotnych.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przedszkolu realizuje się działania prozdrowotne wśród dzieci </a:t>
            </a:r>
            <a:b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pracowników.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współpracuje ze środowiskiem lokalnym w celu potęgowania zachowań prozdrowotnych, m.in. z przedstawicielami: Państwowej Powiatowej Stacji Sanitarno- Epidemiologicznej, Komendy Powiatowej Państwowej Straży Pożarnej, Komendy Powiatowej Policji, Miejskiej Biblioteki Publicznej w Rawie Mazowieckiej.</a:t>
            </a:r>
            <a:endParaRPr lang="pl-PL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3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priorytetowy wymagający rozwiązania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65611" y="1984743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l-PL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Niewystarczające włączanie się rodziców w planowanie pracy dydaktyczno-wychowawczej </a:t>
            </a:r>
            <a:b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grupach z zakresu edukacji zdrowotnej. </a:t>
            </a:r>
            <a:endParaRPr lang="pl-PL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2787" y="107324"/>
            <a:ext cx="8596668" cy="1320800"/>
          </a:xfrm>
        </p:spPr>
        <p:txBody>
          <a:bodyPr/>
          <a:lstStyle/>
          <a:p>
            <a:pPr algn="ctr"/>
            <a:r>
              <a:rPr lang="pl-PL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4 </a:t>
            </a:r>
            <a:endParaRPr lang="pl-PL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2787" y="1117400"/>
            <a:ext cx="8596668" cy="38807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Przedszkole </a:t>
            </a:r>
            <a:r>
              <a:rPr lang="pl-PL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podejmuje działania w celu zwiększenia kompetencji pracowników i rodziców dzieci w zakresie dbałości o zdrowie oraz do prowadzenia edukacji zdrowotnej dzieci. </a:t>
            </a:r>
            <a:endParaRPr lang="pl-PL" sz="2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pl-PL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862138" y="2438400"/>
            <a:ext cx="7861300" cy="4791075"/>
            <a:chOff x="1173" y="1536"/>
            <a:chExt cx="4952" cy="3018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73" y="1536"/>
              <a:ext cx="4952" cy="3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1190" y="1553"/>
              <a:ext cx="51" cy="3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4062" y="1553"/>
              <a:ext cx="57" cy="3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1190" y="1854"/>
              <a:ext cx="2929" cy="45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241" y="1553"/>
              <a:ext cx="2821" cy="1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2652" y="1554"/>
              <a:ext cx="9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1241" y="1703"/>
              <a:ext cx="2821" cy="15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2418" y="1705"/>
              <a:ext cx="54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Wymiar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2884" y="1705"/>
              <a:ext cx="92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4124" y="1553"/>
              <a:ext cx="56" cy="75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890" y="1553"/>
              <a:ext cx="56" cy="75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Rectangle 15"/>
            <p:cNvSpPr>
              <a:spLocks noChangeArrowheads="1"/>
            </p:cNvSpPr>
            <p:nvPr/>
          </p:nvSpPr>
          <p:spPr bwMode="auto">
            <a:xfrm>
              <a:off x="4180" y="1553"/>
              <a:ext cx="710" cy="15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>
              <a:off x="4535" y="1555"/>
              <a:ext cx="8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180" y="1703"/>
              <a:ext cx="710" cy="2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4243" y="1706"/>
              <a:ext cx="46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Średnia 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4180" y="1904"/>
              <a:ext cx="710" cy="20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4316" y="1906"/>
              <a:ext cx="35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liczba 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/>
          </p:nvSpPr>
          <p:spPr bwMode="auto">
            <a:xfrm>
              <a:off x="4180" y="2105"/>
              <a:ext cx="710" cy="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22"/>
            <p:cNvSpPr>
              <a:spLocks noChangeArrowheads="1"/>
            </p:cNvSpPr>
            <p:nvPr/>
          </p:nvSpPr>
          <p:spPr bwMode="auto">
            <a:xfrm>
              <a:off x="4204" y="2107"/>
              <a:ext cx="48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punktów</a:t>
              </a: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/>
          </p:nvSpPr>
          <p:spPr bwMode="auto">
            <a:xfrm>
              <a:off x="4739" y="2107"/>
              <a:ext cx="0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4866" y="2107"/>
              <a:ext cx="1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/>
          </p:nvSpPr>
          <p:spPr bwMode="auto">
            <a:xfrm>
              <a:off x="1173" y="1536"/>
              <a:ext cx="16" cy="17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1173" y="1536"/>
              <a:ext cx="16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9" name="Rectangle 27"/>
            <p:cNvSpPr>
              <a:spLocks noChangeArrowheads="1"/>
            </p:cNvSpPr>
            <p:nvPr/>
          </p:nvSpPr>
          <p:spPr bwMode="auto">
            <a:xfrm>
              <a:off x="1189" y="1536"/>
              <a:ext cx="2930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0" name="Rectangle 28"/>
            <p:cNvSpPr>
              <a:spLocks noChangeArrowheads="1"/>
            </p:cNvSpPr>
            <p:nvPr/>
          </p:nvSpPr>
          <p:spPr bwMode="auto">
            <a:xfrm>
              <a:off x="1189" y="1552"/>
              <a:ext cx="2930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auto">
            <a:xfrm>
              <a:off x="4124" y="1552"/>
              <a:ext cx="10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4119" y="1552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4119" y="1536"/>
              <a:ext cx="1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4134" y="1536"/>
              <a:ext cx="811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4134" y="1552"/>
              <a:ext cx="811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4945" y="1552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4945" y="1536"/>
              <a:ext cx="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1173" y="1553"/>
              <a:ext cx="16" cy="75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4119" y="1553"/>
              <a:ext cx="5" cy="7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Rectangle 38"/>
            <p:cNvSpPr>
              <a:spLocks noChangeArrowheads="1"/>
            </p:cNvSpPr>
            <p:nvPr/>
          </p:nvSpPr>
          <p:spPr bwMode="auto">
            <a:xfrm>
              <a:off x="4945" y="1553"/>
              <a:ext cx="5" cy="75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Rectangle 39"/>
            <p:cNvSpPr>
              <a:spLocks noChangeArrowheads="1"/>
            </p:cNvSpPr>
            <p:nvPr/>
          </p:nvSpPr>
          <p:spPr bwMode="auto">
            <a:xfrm>
              <a:off x="1190" y="2321"/>
              <a:ext cx="51" cy="7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Rectangle 40"/>
            <p:cNvSpPr>
              <a:spLocks noChangeArrowheads="1"/>
            </p:cNvSpPr>
            <p:nvPr/>
          </p:nvSpPr>
          <p:spPr bwMode="auto">
            <a:xfrm>
              <a:off x="4062" y="2321"/>
              <a:ext cx="57" cy="7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Rectangle 41"/>
            <p:cNvSpPr>
              <a:spLocks noChangeArrowheads="1"/>
            </p:cNvSpPr>
            <p:nvPr/>
          </p:nvSpPr>
          <p:spPr bwMode="auto">
            <a:xfrm>
              <a:off x="1241" y="2321"/>
              <a:ext cx="2821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Rectangle 42"/>
            <p:cNvSpPr>
              <a:spLocks noChangeArrowheads="1"/>
            </p:cNvSpPr>
            <p:nvPr/>
          </p:nvSpPr>
          <p:spPr bwMode="auto">
            <a:xfrm>
              <a:off x="1241" y="2324"/>
              <a:ext cx="18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1.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/>
          </p:nvSpPr>
          <p:spPr bwMode="auto">
            <a:xfrm>
              <a:off x="1357" y="2324"/>
              <a:ext cx="1663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Rozwijanie kompetencji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/>
          </p:nvSpPr>
          <p:spPr bwMode="auto">
            <a:xfrm>
              <a:off x="2888" y="2324"/>
              <a:ext cx="935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pracowników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/>
          </p:nvSpPr>
          <p:spPr bwMode="auto">
            <a:xfrm>
              <a:off x="3723" y="2324"/>
              <a:ext cx="1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/>
          </p:nvSpPr>
          <p:spPr bwMode="auto">
            <a:xfrm>
              <a:off x="3760" y="2324"/>
              <a:ext cx="26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do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/>
          </p:nvSpPr>
          <p:spPr bwMode="auto">
            <a:xfrm>
              <a:off x="1241" y="2497"/>
              <a:ext cx="2821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0" name="Rectangle 48"/>
            <p:cNvSpPr>
              <a:spLocks noChangeArrowheads="1"/>
            </p:cNvSpPr>
            <p:nvPr/>
          </p:nvSpPr>
          <p:spPr bwMode="auto">
            <a:xfrm>
              <a:off x="1241" y="2500"/>
              <a:ext cx="283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dbałości o zdrowie i prowadzenie edukacji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/>
          </p:nvSpPr>
          <p:spPr bwMode="auto">
            <a:xfrm>
              <a:off x="1241" y="2673"/>
              <a:ext cx="2821" cy="1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2" name="Rectangle 50"/>
            <p:cNvSpPr>
              <a:spLocks noChangeArrowheads="1"/>
            </p:cNvSpPr>
            <p:nvPr/>
          </p:nvSpPr>
          <p:spPr bwMode="auto">
            <a:xfrm>
              <a:off x="1241" y="2675"/>
              <a:ext cx="120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zdrowotnej dzieci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/>
          </p:nvSpPr>
          <p:spPr bwMode="auto">
            <a:xfrm>
              <a:off x="2335" y="2675"/>
              <a:ext cx="1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/>
          </p:nvSpPr>
          <p:spPr bwMode="auto">
            <a:xfrm>
              <a:off x="1241" y="2848"/>
              <a:ext cx="2821" cy="1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5" name="Rectangle 53"/>
            <p:cNvSpPr>
              <a:spLocks noChangeArrowheads="1"/>
            </p:cNvSpPr>
            <p:nvPr/>
          </p:nvSpPr>
          <p:spPr bwMode="auto">
            <a:xfrm>
              <a:off x="1241" y="2851"/>
              <a:ext cx="1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4124" y="2321"/>
              <a:ext cx="56" cy="4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4890" y="2321"/>
              <a:ext cx="56" cy="40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4124" y="2723"/>
              <a:ext cx="822" cy="3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4180" y="2321"/>
              <a:ext cx="710" cy="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4535" y="2323"/>
              <a:ext cx="1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4180" y="2522"/>
              <a:ext cx="710" cy="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4425" y="2525"/>
              <a:ext cx="22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sz="2200" b="1" dirty="0" smtClean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5</a:t>
              </a:r>
              <a:r>
                <a:rPr kumimoji="0" lang="pl-PL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,0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4644" y="2525"/>
              <a:ext cx="1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>
              <a:off x="1173" y="2305"/>
              <a:ext cx="16" cy="17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Rectangle 63"/>
            <p:cNvSpPr>
              <a:spLocks noChangeArrowheads="1"/>
            </p:cNvSpPr>
            <p:nvPr/>
          </p:nvSpPr>
          <p:spPr bwMode="auto">
            <a:xfrm>
              <a:off x="1189" y="2305"/>
              <a:ext cx="2930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Rectangle 64"/>
            <p:cNvSpPr>
              <a:spLocks noChangeArrowheads="1"/>
            </p:cNvSpPr>
            <p:nvPr/>
          </p:nvSpPr>
          <p:spPr bwMode="auto">
            <a:xfrm>
              <a:off x="1189" y="2321"/>
              <a:ext cx="293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Rectangle 65"/>
            <p:cNvSpPr>
              <a:spLocks noChangeArrowheads="1"/>
            </p:cNvSpPr>
            <p:nvPr/>
          </p:nvSpPr>
          <p:spPr bwMode="auto">
            <a:xfrm>
              <a:off x="4124" y="2321"/>
              <a:ext cx="1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Rectangle 66"/>
            <p:cNvSpPr>
              <a:spLocks noChangeArrowheads="1"/>
            </p:cNvSpPr>
            <p:nvPr/>
          </p:nvSpPr>
          <p:spPr bwMode="auto">
            <a:xfrm>
              <a:off x="4119" y="2321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Rectangle 67"/>
            <p:cNvSpPr>
              <a:spLocks noChangeArrowheads="1"/>
            </p:cNvSpPr>
            <p:nvPr/>
          </p:nvSpPr>
          <p:spPr bwMode="auto">
            <a:xfrm>
              <a:off x="4119" y="2305"/>
              <a:ext cx="1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Rectangle 68"/>
            <p:cNvSpPr>
              <a:spLocks noChangeArrowheads="1"/>
            </p:cNvSpPr>
            <p:nvPr/>
          </p:nvSpPr>
          <p:spPr bwMode="auto">
            <a:xfrm>
              <a:off x="4134" y="2305"/>
              <a:ext cx="811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Rectangle 69"/>
            <p:cNvSpPr>
              <a:spLocks noChangeArrowheads="1"/>
            </p:cNvSpPr>
            <p:nvPr/>
          </p:nvSpPr>
          <p:spPr bwMode="auto">
            <a:xfrm>
              <a:off x="4134" y="2321"/>
              <a:ext cx="811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Rectangle 70"/>
            <p:cNvSpPr>
              <a:spLocks noChangeArrowheads="1"/>
            </p:cNvSpPr>
            <p:nvPr/>
          </p:nvSpPr>
          <p:spPr bwMode="auto">
            <a:xfrm>
              <a:off x="4945" y="2305"/>
              <a:ext cx="5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Rectangle 71"/>
            <p:cNvSpPr>
              <a:spLocks noChangeArrowheads="1"/>
            </p:cNvSpPr>
            <p:nvPr/>
          </p:nvSpPr>
          <p:spPr bwMode="auto">
            <a:xfrm>
              <a:off x="1173" y="2322"/>
              <a:ext cx="16" cy="70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Rectangle 72"/>
            <p:cNvSpPr>
              <a:spLocks noChangeArrowheads="1"/>
            </p:cNvSpPr>
            <p:nvPr/>
          </p:nvSpPr>
          <p:spPr bwMode="auto">
            <a:xfrm>
              <a:off x="4119" y="2322"/>
              <a:ext cx="5" cy="70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Rectangle 73"/>
            <p:cNvSpPr>
              <a:spLocks noChangeArrowheads="1"/>
            </p:cNvSpPr>
            <p:nvPr/>
          </p:nvSpPr>
          <p:spPr bwMode="auto">
            <a:xfrm>
              <a:off x="4945" y="2322"/>
              <a:ext cx="5" cy="70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6" name="Rectangle 74"/>
            <p:cNvSpPr>
              <a:spLocks noChangeArrowheads="1"/>
            </p:cNvSpPr>
            <p:nvPr/>
          </p:nvSpPr>
          <p:spPr bwMode="auto">
            <a:xfrm>
              <a:off x="1190" y="3039"/>
              <a:ext cx="51" cy="52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7" name="Rectangle 75"/>
            <p:cNvSpPr>
              <a:spLocks noChangeArrowheads="1"/>
            </p:cNvSpPr>
            <p:nvPr/>
          </p:nvSpPr>
          <p:spPr bwMode="auto">
            <a:xfrm>
              <a:off x="4062" y="3039"/>
              <a:ext cx="57" cy="52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8" name="Rectangle 76"/>
            <p:cNvSpPr>
              <a:spLocks noChangeArrowheads="1"/>
            </p:cNvSpPr>
            <p:nvPr/>
          </p:nvSpPr>
          <p:spPr bwMode="auto">
            <a:xfrm>
              <a:off x="1190" y="3566"/>
              <a:ext cx="51" cy="17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9" name="Rectangle 77"/>
            <p:cNvSpPr>
              <a:spLocks noChangeArrowheads="1"/>
            </p:cNvSpPr>
            <p:nvPr/>
          </p:nvSpPr>
          <p:spPr bwMode="auto">
            <a:xfrm>
              <a:off x="3715" y="3566"/>
              <a:ext cx="404" cy="17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0" name="Rectangle 78"/>
            <p:cNvSpPr>
              <a:spLocks noChangeArrowheads="1"/>
            </p:cNvSpPr>
            <p:nvPr/>
          </p:nvSpPr>
          <p:spPr bwMode="auto">
            <a:xfrm>
              <a:off x="1241" y="3039"/>
              <a:ext cx="2821" cy="177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1" name="Rectangle 79"/>
            <p:cNvSpPr>
              <a:spLocks noChangeArrowheads="1"/>
            </p:cNvSpPr>
            <p:nvPr/>
          </p:nvSpPr>
          <p:spPr bwMode="auto">
            <a:xfrm>
              <a:off x="1241" y="3042"/>
              <a:ext cx="2611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2.Pomoc rodzicom dzieci w rozwijaniu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/>
          </p:nvSpPr>
          <p:spPr bwMode="auto">
            <a:xfrm>
              <a:off x="1241" y="3216"/>
              <a:ext cx="2821" cy="1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3" name="Rectangle 81"/>
            <p:cNvSpPr>
              <a:spLocks noChangeArrowheads="1"/>
            </p:cNvSpPr>
            <p:nvPr/>
          </p:nvSpPr>
          <p:spPr bwMode="auto">
            <a:xfrm>
              <a:off x="1241" y="3218"/>
              <a:ext cx="262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kompetencji do dbałości o zdrowie i do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/>
          </p:nvSpPr>
          <p:spPr bwMode="auto">
            <a:xfrm>
              <a:off x="1241" y="3391"/>
              <a:ext cx="2821" cy="17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5" name="Rectangle 83"/>
            <p:cNvSpPr>
              <a:spLocks noChangeArrowheads="1"/>
            </p:cNvSpPr>
            <p:nvPr/>
          </p:nvSpPr>
          <p:spPr bwMode="auto">
            <a:xfrm>
              <a:off x="1241" y="3394"/>
              <a:ext cx="197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pl-PL" sz="1900" dirty="0">
                  <a:solidFill>
                    <a:srgbClr val="000000"/>
                  </a:solidFill>
                  <a:latin typeface="Times New Roman" pitchFamily="18" charset="0"/>
                  <a:cs typeface="Arial" pitchFamily="34" charset="0"/>
                </a:rPr>
                <a:t>w</a:t>
              </a:r>
              <a:r>
                <a:rPr kumimoji="0" lang="pl-PL" sz="19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ychowywania</a:t>
              </a:r>
              <a:r>
                <a:rPr kumimoji="0" lang="pl-PL" sz="19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swego dziecka.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/>
          </p:nvSpPr>
          <p:spPr bwMode="auto">
            <a:xfrm>
              <a:off x="2887" y="3394"/>
              <a:ext cx="1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/>
          </p:nvSpPr>
          <p:spPr bwMode="auto">
            <a:xfrm>
              <a:off x="1241" y="3566"/>
              <a:ext cx="59" cy="17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8" name="Rectangle 86"/>
            <p:cNvSpPr>
              <a:spLocks noChangeArrowheads="1"/>
            </p:cNvSpPr>
            <p:nvPr/>
          </p:nvSpPr>
          <p:spPr bwMode="auto">
            <a:xfrm>
              <a:off x="3656" y="3566"/>
              <a:ext cx="59" cy="17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9" name="Rectangle 87"/>
            <p:cNvSpPr>
              <a:spLocks noChangeArrowheads="1"/>
            </p:cNvSpPr>
            <p:nvPr/>
          </p:nvSpPr>
          <p:spPr bwMode="auto">
            <a:xfrm>
              <a:off x="1300" y="3566"/>
              <a:ext cx="2356" cy="17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0" name="Rectangle 88"/>
            <p:cNvSpPr>
              <a:spLocks noChangeArrowheads="1"/>
            </p:cNvSpPr>
            <p:nvPr/>
          </p:nvSpPr>
          <p:spPr bwMode="auto">
            <a:xfrm>
              <a:off x="1300" y="3569"/>
              <a:ext cx="104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1241" y="3740"/>
              <a:ext cx="5" cy="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/>
          </p:nvSpPr>
          <p:spPr bwMode="auto">
            <a:xfrm>
              <a:off x="4124" y="3039"/>
              <a:ext cx="822" cy="254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3" name="Rectangle 91"/>
            <p:cNvSpPr>
              <a:spLocks noChangeArrowheads="1"/>
            </p:cNvSpPr>
            <p:nvPr/>
          </p:nvSpPr>
          <p:spPr bwMode="auto">
            <a:xfrm>
              <a:off x="4124" y="3293"/>
              <a:ext cx="56" cy="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4" name="Rectangle 92"/>
            <p:cNvSpPr>
              <a:spLocks noChangeArrowheads="1"/>
            </p:cNvSpPr>
            <p:nvPr/>
          </p:nvSpPr>
          <p:spPr bwMode="auto">
            <a:xfrm>
              <a:off x="4890" y="3293"/>
              <a:ext cx="56" cy="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5" name="Rectangle 93"/>
            <p:cNvSpPr>
              <a:spLocks noChangeArrowheads="1"/>
            </p:cNvSpPr>
            <p:nvPr/>
          </p:nvSpPr>
          <p:spPr bwMode="auto">
            <a:xfrm>
              <a:off x="4124" y="3493"/>
              <a:ext cx="822" cy="25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6" name="Rectangle 94"/>
            <p:cNvSpPr>
              <a:spLocks noChangeArrowheads="1"/>
            </p:cNvSpPr>
            <p:nvPr/>
          </p:nvSpPr>
          <p:spPr bwMode="auto">
            <a:xfrm>
              <a:off x="4180" y="3293"/>
              <a:ext cx="710" cy="2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7" name="Rectangle 95"/>
            <p:cNvSpPr>
              <a:spLocks noChangeArrowheads="1"/>
            </p:cNvSpPr>
            <p:nvPr/>
          </p:nvSpPr>
          <p:spPr bwMode="auto">
            <a:xfrm>
              <a:off x="4381" y="3295"/>
              <a:ext cx="22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4,4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/>
          </p:nvSpPr>
          <p:spPr bwMode="auto">
            <a:xfrm>
              <a:off x="4687" y="3295"/>
              <a:ext cx="1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/>
          </p:nvSpPr>
          <p:spPr bwMode="auto">
            <a:xfrm>
              <a:off x="1173" y="3023"/>
              <a:ext cx="16" cy="17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0" name="Rectangle 98"/>
            <p:cNvSpPr>
              <a:spLocks noChangeArrowheads="1"/>
            </p:cNvSpPr>
            <p:nvPr/>
          </p:nvSpPr>
          <p:spPr bwMode="auto">
            <a:xfrm>
              <a:off x="1189" y="3023"/>
              <a:ext cx="2930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1" name="Rectangle 99"/>
            <p:cNvSpPr>
              <a:spLocks noChangeArrowheads="1"/>
            </p:cNvSpPr>
            <p:nvPr/>
          </p:nvSpPr>
          <p:spPr bwMode="auto">
            <a:xfrm>
              <a:off x="1189" y="3039"/>
              <a:ext cx="2930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2" name="Rectangle 100"/>
            <p:cNvSpPr>
              <a:spLocks noChangeArrowheads="1"/>
            </p:cNvSpPr>
            <p:nvPr/>
          </p:nvSpPr>
          <p:spPr bwMode="auto">
            <a:xfrm>
              <a:off x="4124" y="3039"/>
              <a:ext cx="10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3" name="Rectangle 101"/>
            <p:cNvSpPr>
              <a:spLocks noChangeArrowheads="1"/>
            </p:cNvSpPr>
            <p:nvPr/>
          </p:nvSpPr>
          <p:spPr bwMode="auto">
            <a:xfrm>
              <a:off x="4119" y="3039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4" name="Rectangle 102"/>
            <p:cNvSpPr>
              <a:spLocks noChangeArrowheads="1"/>
            </p:cNvSpPr>
            <p:nvPr/>
          </p:nvSpPr>
          <p:spPr bwMode="auto">
            <a:xfrm>
              <a:off x="4119" y="3023"/>
              <a:ext cx="1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5" name="Rectangle 103"/>
            <p:cNvSpPr>
              <a:spLocks noChangeArrowheads="1"/>
            </p:cNvSpPr>
            <p:nvPr/>
          </p:nvSpPr>
          <p:spPr bwMode="auto">
            <a:xfrm>
              <a:off x="4134" y="3023"/>
              <a:ext cx="811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6" name="Rectangle 104"/>
            <p:cNvSpPr>
              <a:spLocks noChangeArrowheads="1"/>
            </p:cNvSpPr>
            <p:nvPr/>
          </p:nvSpPr>
          <p:spPr bwMode="auto">
            <a:xfrm>
              <a:off x="4134" y="3039"/>
              <a:ext cx="811" cy="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7" name="Rectangle 105"/>
            <p:cNvSpPr>
              <a:spLocks noChangeArrowheads="1"/>
            </p:cNvSpPr>
            <p:nvPr/>
          </p:nvSpPr>
          <p:spPr bwMode="auto">
            <a:xfrm>
              <a:off x="4945" y="3023"/>
              <a:ext cx="5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8" name="Rectangle 106"/>
            <p:cNvSpPr>
              <a:spLocks noChangeArrowheads="1"/>
            </p:cNvSpPr>
            <p:nvPr/>
          </p:nvSpPr>
          <p:spPr bwMode="auto">
            <a:xfrm>
              <a:off x="1173" y="3040"/>
              <a:ext cx="16" cy="705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9" name="Rectangle 107"/>
            <p:cNvSpPr>
              <a:spLocks noChangeArrowheads="1"/>
            </p:cNvSpPr>
            <p:nvPr/>
          </p:nvSpPr>
          <p:spPr bwMode="auto">
            <a:xfrm>
              <a:off x="4119" y="3040"/>
              <a:ext cx="5" cy="7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0" name="Rectangle 108"/>
            <p:cNvSpPr>
              <a:spLocks noChangeArrowheads="1"/>
            </p:cNvSpPr>
            <p:nvPr/>
          </p:nvSpPr>
          <p:spPr bwMode="auto">
            <a:xfrm>
              <a:off x="4945" y="3040"/>
              <a:ext cx="5" cy="70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1" name="Rectangle 109"/>
            <p:cNvSpPr>
              <a:spLocks noChangeArrowheads="1"/>
            </p:cNvSpPr>
            <p:nvPr/>
          </p:nvSpPr>
          <p:spPr bwMode="auto">
            <a:xfrm>
              <a:off x="1190" y="3762"/>
              <a:ext cx="51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2" name="Rectangle 110"/>
            <p:cNvSpPr>
              <a:spLocks noChangeArrowheads="1"/>
            </p:cNvSpPr>
            <p:nvPr/>
          </p:nvSpPr>
          <p:spPr bwMode="auto">
            <a:xfrm>
              <a:off x="2231" y="3762"/>
              <a:ext cx="1888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3" name="Rectangle 111"/>
            <p:cNvSpPr>
              <a:spLocks noChangeArrowheads="1"/>
            </p:cNvSpPr>
            <p:nvPr/>
          </p:nvSpPr>
          <p:spPr bwMode="auto">
            <a:xfrm>
              <a:off x="1190" y="3938"/>
              <a:ext cx="51" cy="3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4" name="Rectangle 112"/>
            <p:cNvSpPr>
              <a:spLocks noChangeArrowheads="1"/>
            </p:cNvSpPr>
            <p:nvPr/>
          </p:nvSpPr>
          <p:spPr bwMode="auto">
            <a:xfrm>
              <a:off x="4062" y="3938"/>
              <a:ext cx="57" cy="35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5" name="Rectangle 113"/>
            <p:cNvSpPr>
              <a:spLocks noChangeArrowheads="1"/>
            </p:cNvSpPr>
            <p:nvPr/>
          </p:nvSpPr>
          <p:spPr bwMode="auto">
            <a:xfrm>
              <a:off x="1241" y="3762"/>
              <a:ext cx="59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6" name="Rectangle 114"/>
            <p:cNvSpPr>
              <a:spLocks noChangeArrowheads="1"/>
            </p:cNvSpPr>
            <p:nvPr/>
          </p:nvSpPr>
          <p:spPr bwMode="auto">
            <a:xfrm>
              <a:off x="2172" y="3762"/>
              <a:ext cx="59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7" name="Rectangle 115"/>
            <p:cNvSpPr>
              <a:spLocks noChangeArrowheads="1"/>
            </p:cNvSpPr>
            <p:nvPr/>
          </p:nvSpPr>
          <p:spPr bwMode="auto">
            <a:xfrm>
              <a:off x="1300" y="3762"/>
              <a:ext cx="872" cy="17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1300" y="3765"/>
              <a:ext cx="97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Ocena łączna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/>
          </p:nvSpPr>
          <p:spPr bwMode="auto">
            <a:xfrm>
              <a:off x="2172" y="3765"/>
              <a:ext cx="10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/>
          </p:nvSpPr>
          <p:spPr bwMode="auto">
            <a:xfrm>
              <a:off x="1241" y="3938"/>
              <a:ext cx="2821" cy="1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1" name="Rectangle 119"/>
            <p:cNvSpPr>
              <a:spLocks noChangeArrowheads="1"/>
            </p:cNvSpPr>
            <p:nvPr/>
          </p:nvSpPr>
          <p:spPr bwMode="auto">
            <a:xfrm>
              <a:off x="2652" y="3940"/>
              <a:ext cx="10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/>
          </p:nvSpPr>
          <p:spPr bwMode="auto">
            <a:xfrm>
              <a:off x="1241" y="4113"/>
              <a:ext cx="2821" cy="1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3" name="Rectangle 121"/>
            <p:cNvSpPr>
              <a:spLocks noChangeArrowheads="1"/>
            </p:cNvSpPr>
            <p:nvPr/>
          </p:nvSpPr>
          <p:spPr bwMode="auto">
            <a:xfrm>
              <a:off x="2652" y="4115"/>
              <a:ext cx="108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9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/>
          </p:nvSpPr>
          <p:spPr bwMode="auto">
            <a:xfrm>
              <a:off x="4124" y="3762"/>
              <a:ext cx="56" cy="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5" name="Rectangle 123"/>
            <p:cNvSpPr>
              <a:spLocks noChangeArrowheads="1"/>
            </p:cNvSpPr>
            <p:nvPr/>
          </p:nvSpPr>
          <p:spPr bwMode="auto">
            <a:xfrm>
              <a:off x="4890" y="3762"/>
              <a:ext cx="56" cy="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6" name="Rectangle 124"/>
            <p:cNvSpPr>
              <a:spLocks noChangeArrowheads="1"/>
            </p:cNvSpPr>
            <p:nvPr/>
          </p:nvSpPr>
          <p:spPr bwMode="auto">
            <a:xfrm>
              <a:off x="4124" y="3963"/>
              <a:ext cx="822" cy="32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7" name="Rectangle 125"/>
            <p:cNvSpPr>
              <a:spLocks noChangeArrowheads="1"/>
            </p:cNvSpPr>
            <p:nvPr/>
          </p:nvSpPr>
          <p:spPr bwMode="auto">
            <a:xfrm>
              <a:off x="4180" y="3762"/>
              <a:ext cx="710" cy="2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8" name="Rectangle 126"/>
            <p:cNvSpPr>
              <a:spLocks noChangeArrowheads="1"/>
            </p:cNvSpPr>
            <p:nvPr/>
          </p:nvSpPr>
          <p:spPr bwMode="auto">
            <a:xfrm>
              <a:off x="4381" y="3765"/>
              <a:ext cx="22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4,7</a:t>
              </a:r>
              <a:endParaRPr kumimoji="0" 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/>
          </p:nvSpPr>
          <p:spPr bwMode="auto">
            <a:xfrm>
              <a:off x="4687" y="3765"/>
              <a:ext cx="1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2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/>
          </p:nvSpPr>
          <p:spPr bwMode="auto">
            <a:xfrm>
              <a:off x="1173" y="3745"/>
              <a:ext cx="16" cy="17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1" name="Rectangle 129"/>
            <p:cNvSpPr>
              <a:spLocks noChangeArrowheads="1"/>
            </p:cNvSpPr>
            <p:nvPr/>
          </p:nvSpPr>
          <p:spPr bwMode="auto">
            <a:xfrm>
              <a:off x="1189" y="3745"/>
              <a:ext cx="2930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2" name="Rectangle 130"/>
            <p:cNvSpPr>
              <a:spLocks noChangeArrowheads="1"/>
            </p:cNvSpPr>
            <p:nvPr/>
          </p:nvSpPr>
          <p:spPr bwMode="auto">
            <a:xfrm>
              <a:off x="1189" y="3761"/>
              <a:ext cx="293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3" name="Rectangle 131"/>
            <p:cNvSpPr>
              <a:spLocks noChangeArrowheads="1"/>
            </p:cNvSpPr>
            <p:nvPr/>
          </p:nvSpPr>
          <p:spPr bwMode="auto">
            <a:xfrm>
              <a:off x="4124" y="3761"/>
              <a:ext cx="10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4" name="Rectangle 132"/>
            <p:cNvSpPr>
              <a:spLocks noChangeArrowheads="1"/>
            </p:cNvSpPr>
            <p:nvPr/>
          </p:nvSpPr>
          <p:spPr bwMode="auto">
            <a:xfrm>
              <a:off x="4119" y="3761"/>
              <a:ext cx="5" cy="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5" name="Rectangle 133"/>
            <p:cNvSpPr>
              <a:spLocks noChangeArrowheads="1"/>
            </p:cNvSpPr>
            <p:nvPr/>
          </p:nvSpPr>
          <p:spPr bwMode="auto">
            <a:xfrm>
              <a:off x="4119" y="3745"/>
              <a:ext cx="1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6" name="Rectangle 134"/>
            <p:cNvSpPr>
              <a:spLocks noChangeArrowheads="1"/>
            </p:cNvSpPr>
            <p:nvPr/>
          </p:nvSpPr>
          <p:spPr bwMode="auto">
            <a:xfrm>
              <a:off x="4134" y="3745"/>
              <a:ext cx="811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7" name="Rectangle 135"/>
            <p:cNvSpPr>
              <a:spLocks noChangeArrowheads="1"/>
            </p:cNvSpPr>
            <p:nvPr/>
          </p:nvSpPr>
          <p:spPr bwMode="auto">
            <a:xfrm>
              <a:off x="4134" y="3761"/>
              <a:ext cx="811" cy="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8" name="Rectangle 136"/>
            <p:cNvSpPr>
              <a:spLocks noChangeArrowheads="1"/>
            </p:cNvSpPr>
            <p:nvPr/>
          </p:nvSpPr>
          <p:spPr bwMode="auto">
            <a:xfrm>
              <a:off x="4945" y="3745"/>
              <a:ext cx="5" cy="1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9" name="Rectangle 137"/>
            <p:cNvSpPr>
              <a:spLocks noChangeArrowheads="1"/>
            </p:cNvSpPr>
            <p:nvPr/>
          </p:nvSpPr>
          <p:spPr bwMode="auto">
            <a:xfrm>
              <a:off x="1173" y="3762"/>
              <a:ext cx="16" cy="52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0" name="Rectangle 138"/>
            <p:cNvSpPr>
              <a:spLocks noChangeArrowheads="1"/>
            </p:cNvSpPr>
            <p:nvPr/>
          </p:nvSpPr>
          <p:spPr bwMode="auto">
            <a:xfrm>
              <a:off x="1173" y="4288"/>
              <a:ext cx="16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1" name="Rectangle 139"/>
            <p:cNvSpPr>
              <a:spLocks noChangeArrowheads="1"/>
            </p:cNvSpPr>
            <p:nvPr/>
          </p:nvSpPr>
          <p:spPr bwMode="auto">
            <a:xfrm>
              <a:off x="1173" y="4288"/>
              <a:ext cx="16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2" name="Rectangle 140"/>
            <p:cNvSpPr>
              <a:spLocks noChangeArrowheads="1"/>
            </p:cNvSpPr>
            <p:nvPr/>
          </p:nvSpPr>
          <p:spPr bwMode="auto">
            <a:xfrm>
              <a:off x="1189" y="4288"/>
              <a:ext cx="2930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3" name="Rectangle 141"/>
            <p:cNvSpPr>
              <a:spLocks noChangeArrowheads="1"/>
            </p:cNvSpPr>
            <p:nvPr/>
          </p:nvSpPr>
          <p:spPr bwMode="auto">
            <a:xfrm>
              <a:off x="4119" y="3762"/>
              <a:ext cx="5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4" name="Rectangle 142"/>
            <p:cNvSpPr>
              <a:spLocks noChangeArrowheads="1"/>
            </p:cNvSpPr>
            <p:nvPr/>
          </p:nvSpPr>
          <p:spPr bwMode="auto">
            <a:xfrm>
              <a:off x="4119" y="4288"/>
              <a:ext cx="1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5" name="Rectangle 143"/>
            <p:cNvSpPr>
              <a:spLocks noChangeArrowheads="1"/>
            </p:cNvSpPr>
            <p:nvPr/>
          </p:nvSpPr>
          <p:spPr bwMode="auto">
            <a:xfrm>
              <a:off x="4134" y="4288"/>
              <a:ext cx="811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6" name="Rectangle 144"/>
            <p:cNvSpPr>
              <a:spLocks noChangeArrowheads="1"/>
            </p:cNvSpPr>
            <p:nvPr/>
          </p:nvSpPr>
          <p:spPr bwMode="auto">
            <a:xfrm>
              <a:off x="4945" y="3762"/>
              <a:ext cx="5" cy="52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7" name="Rectangle 145"/>
            <p:cNvSpPr>
              <a:spLocks noChangeArrowheads="1"/>
            </p:cNvSpPr>
            <p:nvPr/>
          </p:nvSpPr>
          <p:spPr bwMode="auto">
            <a:xfrm>
              <a:off x="4945" y="4288"/>
              <a:ext cx="5" cy="16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8" name="Rectangle 146"/>
            <p:cNvSpPr>
              <a:spLocks noChangeArrowheads="1"/>
            </p:cNvSpPr>
            <p:nvPr/>
          </p:nvSpPr>
          <p:spPr bwMode="auto">
            <a:xfrm>
              <a:off x="1173" y="4302"/>
              <a:ext cx="91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727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4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Przedszkole podejmuje działania w celu zwiększenia kompetencji pracowników i rodziców dzieci w zakresie dbałości o zdrowie oraz do prowadzenia edukacji</a:t>
            </a:r>
            <a:endParaRPr lang="pl-PL" sz="2700" dirty="0">
              <a:solidFill>
                <a:schemeClr val="tx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1959" y="2640170"/>
            <a:ext cx="9954010" cy="40451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pl-PL" sz="2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pl-PL" sz="28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WNIOSKI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Nauczyciele czują się przygotowani do realizacji edukacji zdrowotnej dzieci </a:t>
            </a:r>
            <a:b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współpracy w tym zakresie z rodzicami.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8% rodziców uważa, iż w przedszkolu nie oferuje się zajęć dotyczących ich zdrowia.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14% respondentów twierdzi, iż w przedszkolu nie odbywają się zajęcia/warsztaty dotyczące umiejętności wychowawczych.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Społeczność przedszkolna rozumie koncepcję i zasady tworzenia przedszkola promującego zdrowie.</a:t>
            </a:r>
            <a:endParaRPr lang="pl-PL" sz="2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52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priorytetowy wymagający poprawy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30442" y="2810808"/>
            <a:ext cx="8596668" cy="27107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Niedostateczne </a:t>
            </a:r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oferowanie rodzicom udziału w warsztatach z zakresu wychowania i zdrowia. 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046163" y="93663"/>
            <a:ext cx="9621837" cy="7027862"/>
            <a:chOff x="659" y="59"/>
            <a:chExt cx="6061" cy="4427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659" y="59"/>
              <a:ext cx="6061" cy="4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grpSp>
          <p:nvGrpSpPr>
            <p:cNvPr id="7" name="Group 205"/>
            <p:cNvGrpSpPr>
              <a:grpSpLocks/>
            </p:cNvGrpSpPr>
            <p:nvPr/>
          </p:nvGrpSpPr>
          <p:grpSpPr bwMode="auto">
            <a:xfrm>
              <a:off x="627" y="59"/>
              <a:ext cx="4639" cy="4141"/>
              <a:chOff x="627" y="59"/>
              <a:chExt cx="4639" cy="4141"/>
            </a:xfrm>
          </p:grpSpPr>
          <p:sp>
            <p:nvSpPr>
              <p:cNvPr id="25" name="Rectangle 5"/>
              <p:cNvSpPr>
                <a:spLocks noChangeArrowheads="1"/>
              </p:cNvSpPr>
              <p:nvPr/>
            </p:nvSpPr>
            <p:spPr bwMode="auto">
              <a:xfrm>
                <a:off x="656" y="85"/>
                <a:ext cx="58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6" name="Rectangle 6"/>
              <p:cNvSpPr>
                <a:spLocks noChangeArrowheads="1"/>
              </p:cNvSpPr>
              <p:nvPr/>
            </p:nvSpPr>
            <p:spPr bwMode="auto">
              <a:xfrm>
                <a:off x="3726" y="85"/>
                <a:ext cx="69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7" name="Rectangle 7"/>
              <p:cNvSpPr>
                <a:spLocks noChangeArrowheads="1"/>
              </p:cNvSpPr>
              <p:nvPr/>
            </p:nvSpPr>
            <p:spPr bwMode="auto">
              <a:xfrm>
                <a:off x="656" y="553"/>
                <a:ext cx="3139" cy="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8" name="Rectangle 8"/>
              <p:cNvSpPr>
                <a:spLocks noChangeArrowheads="1"/>
              </p:cNvSpPr>
              <p:nvPr/>
            </p:nvSpPr>
            <p:spPr bwMode="auto">
              <a:xfrm>
                <a:off x="714" y="85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9" name="Rectangle 9"/>
              <p:cNvSpPr>
                <a:spLocks noChangeArrowheads="1"/>
              </p:cNvSpPr>
              <p:nvPr/>
            </p:nvSpPr>
            <p:spPr bwMode="auto">
              <a:xfrm>
                <a:off x="2220" y="86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Rectangle 10"/>
              <p:cNvSpPr>
                <a:spLocks noChangeArrowheads="1"/>
              </p:cNvSpPr>
              <p:nvPr/>
            </p:nvSpPr>
            <p:spPr bwMode="auto">
              <a:xfrm>
                <a:off x="714" y="241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1" name="Rectangle 11"/>
              <p:cNvSpPr>
                <a:spLocks noChangeArrowheads="1"/>
              </p:cNvSpPr>
              <p:nvPr/>
            </p:nvSpPr>
            <p:spPr bwMode="auto">
              <a:xfrm>
                <a:off x="2220" y="242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2" name="Rectangle 12"/>
              <p:cNvSpPr>
                <a:spLocks noChangeArrowheads="1"/>
              </p:cNvSpPr>
              <p:nvPr/>
            </p:nvSpPr>
            <p:spPr bwMode="auto">
              <a:xfrm>
                <a:off x="714" y="397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3" name="Rectangle 13"/>
              <p:cNvSpPr>
                <a:spLocks noChangeArrowheads="1"/>
              </p:cNvSpPr>
              <p:nvPr/>
            </p:nvSpPr>
            <p:spPr bwMode="auto">
              <a:xfrm>
                <a:off x="1361" y="242"/>
                <a:ext cx="1717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Wymiary autoewaluacji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4" name="Rectangle 14"/>
              <p:cNvSpPr>
                <a:spLocks noChangeArrowheads="1"/>
              </p:cNvSpPr>
              <p:nvPr/>
            </p:nvSpPr>
            <p:spPr bwMode="auto">
              <a:xfrm>
                <a:off x="3043" y="398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Rectangle 15"/>
              <p:cNvSpPr>
                <a:spLocks noChangeArrowheads="1"/>
              </p:cNvSpPr>
              <p:nvPr/>
            </p:nvSpPr>
            <p:spPr bwMode="auto">
              <a:xfrm>
                <a:off x="3801" y="85"/>
                <a:ext cx="70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6" name="Rectangle 16"/>
              <p:cNvSpPr>
                <a:spLocks noChangeArrowheads="1"/>
              </p:cNvSpPr>
              <p:nvPr/>
            </p:nvSpPr>
            <p:spPr bwMode="auto">
              <a:xfrm>
                <a:off x="5179" y="85"/>
                <a:ext cx="58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3801" y="553"/>
                <a:ext cx="1436" cy="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3871" y="85"/>
                <a:ext cx="1308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39" name="Rectangle 19"/>
              <p:cNvSpPr>
                <a:spLocks noChangeArrowheads="1"/>
              </p:cNvSpPr>
              <p:nvPr/>
            </p:nvSpPr>
            <p:spPr bwMode="auto">
              <a:xfrm>
                <a:off x="4525" y="86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Rectangle 20"/>
              <p:cNvSpPr>
                <a:spLocks noChangeArrowheads="1"/>
              </p:cNvSpPr>
              <p:nvPr/>
            </p:nvSpPr>
            <p:spPr bwMode="auto">
              <a:xfrm>
                <a:off x="3871" y="241"/>
                <a:ext cx="1308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1" name="Rectangle 21"/>
              <p:cNvSpPr>
                <a:spLocks noChangeArrowheads="1"/>
              </p:cNvSpPr>
              <p:nvPr/>
            </p:nvSpPr>
            <p:spPr bwMode="auto">
              <a:xfrm>
                <a:off x="4067" y="242"/>
                <a:ext cx="868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Średnia liczba 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2"/>
              <p:cNvSpPr>
                <a:spLocks noChangeArrowheads="1"/>
              </p:cNvSpPr>
              <p:nvPr/>
            </p:nvSpPr>
            <p:spPr bwMode="auto">
              <a:xfrm>
                <a:off x="3871" y="397"/>
                <a:ext cx="1308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3" name="Rectangle 23"/>
              <p:cNvSpPr>
                <a:spLocks noChangeArrowheads="1"/>
              </p:cNvSpPr>
              <p:nvPr/>
            </p:nvSpPr>
            <p:spPr bwMode="auto">
              <a:xfrm>
                <a:off x="4243" y="398"/>
                <a:ext cx="520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punktów</a:t>
                </a:r>
                <a:endParaRPr kumimoji="0" lang="pl-PL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Rectangle 24"/>
              <p:cNvSpPr>
                <a:spLocks noChangeArrowheads="1"/>
              </p:cNvSpPr>
              <p:nvPr/>
            </p:nvSpPr>
            <p:spPr bwMode="auto">
              <a:xfrm>
                <a:off x="4806" y="398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5" name="Rectangle 25"/>
              <p:cNvSpPr>
                <a:spLocks noChangeArrowheads="1"/>
              </p:cNvSpPr>
              <p:nvPr/>
            </p:nvSpPr>
            <p:spPr bwMode="auto">
              <a:xfrm>
                <a:off x="627" y="59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6" name="Rectangle 26"/>
              <p:cNvSpPr>
                <a:spLocks noChangeArrowheads="1"/>
              </p:cNvSpPr>
              <p:nvPr/>
            </p:nvSpPr>
            <p:spPr bwMode="auto">
              <a:xfrm>
                <a:off x="627" y="59"/>
                <a:ext cx="2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7" name="Rectangle 27"/>
              <p:cNvSpPr>
                <a:spLocks noChangeArrowheads="1"/>
              </p:cNvSpPr>
              <p:nvPr/>
            </p:nvSpPr>
            <p:spPr bwMode="auto">
              <a:xfrm>
                <a:off x="656" y="59"/>
                <a:ext cx="313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8" name="Rectangle 28"/>
              <p:cNvSpPr>
                <a:spLocks noChangeArrowheads="1"/>
              </p:cNvSpPr>
              <p:nvPr/>
            </p:nvSpPr>
            <p:spPr bwMode="auto">
              <a:xfrm>
                <a:off x="656" y="83"/>
                <a:ext cx="3139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49" name="Rectangle 29"/>
              <p:cNvSpPr>
                <a:spLocks noChangeArrowheads="1"/>
              </p:cNvSpPr>
              <p:nvPr/>
            </p:nvSpPr>
            <p:spPr bwMode="auto">
              <a:xfrm>
                <a:off x="3801" y="83"/>
                <a:ext cx="23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0" name="Rectangle 30"/>
              <p:cNvSpPr>
                <a:spLocks noChangeArrowheads="1"/>
              </p:cNvSpPr>
              <p:nvPr/>
            </p:nvSpPr>
            <p:spPr bwMode="auto">
              <a:xfrm>
                <a:off x="3795" y="83"/>
                <a:ext cx="6" cy="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1" name="Rectangle 31"/>
              <p:cNvSpPr>
                <a:spLocks noChangeArrowheads="1"/>
              </p:cNvSpPr>
              <p:nvPr/>
            </p:nvSpPr>
            <p:spPr bwMode="auto">
              <a:xfrm>
                <a:off x="3795" y="59"/>
                <a:ext cx="2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2" name="Rectangle 32"/>
              <p:cNvSpPr>
                <a:spLocks noChangeArrowheads="1"/>
              </p:cNvSpPr>
              <p:nvPr/>
            </p:nvSpPr>
            <p:spPr bwMode="auto">
              <a:xfrm>
                <a:off x="3824" y="59"/>
                <a:ext cx="1413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3" name="Rectangle 33"/>
              <p:cNvSpPr>
                <a:spLocks noChangeArrowheads="1"/>
              </p:cNvSpPr>
              <p:nvPr/>
            </p:nvSpPr>
            <p:spPr bwMode="auto">
              <a:xfrm>
                <a:off x="3824" y="83"/>
                <a:ext cx="1413" cy="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4" name="Rectangle 34"/>
              <p:cNvSpPr>
                <a:spLocks noChangeArrowheads="1"/>
              </p:cNvSpPr>
              <p:nvPr/>
            </p:nvSpPr>
            <p:spPr bwMode="auto">
              <a:xfrm>
                <a:off x="5237" y="59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5" name="Rectangle 35"/>
              <p:cNvSpPr>
                <a:spLocks noChangeArrowheads="1"/>
              </p:cNvSpPr>
              <p:nvPr/>
            </p:nvSpPr>
            <p:spPr bwMode="auto">
              <a:xfrm>
                <a:off x="5237" y="59"/>
                <a:ext cx="2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6" name="Rectangle 36"/>
              <p:cNvSpPr>
                <a:spLocks noChangeArrowheads="1"/>
              </p:cNvSpPr>
              <p:nvPr/>
            </p:nvSpPr>
            <p:spPr bwMode="auto">
              <a:xfrm>
                <a:off x="627" y="85"/>
                <a:ext cx="29" cy="4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7" name="Rectangle 37"/>
              <p:cNvSpPr>
                <a:spLocks noChangeArrowheads="1"/>
              </p:cNvSpPr>
              <p:nvPr/>
            </p:nvSpPr>
            <p:spPr bwMode="auto">
              <a:xfrm>
                <a:off x="3795" y="85"/>
                <a:ext cx="6" cy="48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8" name="Rectangle 38"/>
              <p:cNvSpPr>
                <a:spLocks noChangeArrowheads="1"/>
              </p:cNvSpPr>
              <p:nvPr/>
            </p:nvSpPr>
            <p:spPr bwMode="auto">
              <a:xfrm>
                <a:off x="5237" y="85"/>
                <a:ext cx="29" cy="4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59" name="Rectangle 39"/>
              <p:cNvSpPr>
                <a:spLocks noChangeArrowheads="1"/>
              </p:cNvSpPr>
              <p:nvPr/>
            </p:nvSpPr>
            <p:spPr bwMode="auto">
              <a:xfrm>
                <a:off x="656" y="583"/>
                <a:ext cx="58" cy="93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0" name="Rectangle 40"/>
              <p:cNvSpPr>
                <a:spLocks noChangeArrowheads="1"/>
              </p:cNvSpPr>
              <p:nvPr/>
            </p:nvSpPr>
            <p:spPr bwMode="auto">
              <a:xfrm>
                <a:off x="3726" y="583"/>
                <a:ext cx="69" cy="93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1" name="Rectangle 41"/>
              <p:cNvSpPr>
                <a:spLocks noChangeArrowheads="1"/>
              </p:cNvSpPr>
              <p:nvPr/>
            </p:nvSpPr>
            <p:spPr bwMode="auto">
              <a:xfrm>
                <a:off x="714" y="583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2" name="Rectangle 42"/>
              <p:cNvSpPr>
                <a:spLocks noChangeArrowheads="1"/>
              </p:cNvSpPr>
              <p:nvPr/>
            </p:nvSpPr>
            <p:spPr bwMode="auto">
              <a:xfrm>
                <a:off x="714" y="584"/>
                <a:ext cx="8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Standard 1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3" name="Rectangle 43"/>
              <p:cNvSpPr>
                <a:spLocks noChangeArrowheads="1"/>
              </p:cNvSpPr>
              <p:nvPr/>
            </p:nvSpPr>
            <p:spPr bwMode="auto">
              <a:xfrm>
                <a:off x="1479" y="584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4" name="Rectangle 44"/>
              <p:cNvSpPr>
                <a:spLocks noChangeArrowheads="1"/>
              </p:cNvSpPr>
              <p:nvPr/>
            </p:nvSpPr>
            <p:spPr bwMode="auto">
              <a:xfrm>
                <a:off x="714" y="739"/>
                <a:ext cx="3012" cy="15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5" name="Rectangle 45"/>
              <p:cNvSpPr>
                <a:spLocks noChangeArrowheads="1"/>
              </p:cNvSpPr>
              <p:nvPr/>
            </p:nvSpPr>
            <p:spPr bwMode="auto">
              <a:xfrm>
                <a:off x="714" y="741"/>
                <a:ext cx="1146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Koncepcja pracy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6" name="Rectangle 46"/>
              <p:cNvSpPr>
                <a:spLocks noChangeArrowheads="1"/>
              </p:cNvSpPr>
              <p:nvPr/>
            </p:nvSpPr>
            <p:spPr bwMode="auto">
              <a:xfrm>
                <a:off x="1797" y="741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7" name="Rectangle 47"/>
              <p:cNvSpPr>
                <a:spLocks noChangeArrowheads="1"/>
              </p:cNvSpPr>
              <p:nvPr/>
            </p:nvSpPr>
            <p:spPr bwMode="auto">
              <a:xfrm>
                <a:off x="1683" y="741"/>
                <a:ext cx="1226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przedszkola, jego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8" name="Rectangle 48"/>
              <p:cNvSpPr>
                <a:spLocks noChangeArrowheads="1"/>
              </p:cNvSpPr>
              <p:nvPr/>
            </p:nvSpPr>
            <p:spPr bwMode="auto">
              <a:xfrm>
                <a:off x="714" y="896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69" name="Rectangle 49"/>
              <p:cNvSpPr>
                <a:spLocks noChangeArrowheads="1"/>
              </p:cNvSpPr>
              <p:nvPr/>
            </p:nvSpPr>
            <p:spPr bwMode="auto">
              <a:xfrm>
                <a:off x="714" y="897"/>
                <a:ext cx="84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organizacja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0" name="Rectangle 50"/>
              <p:cNvSpPr>
                <a:spLocks noChangeArrowheads="1"/>
              </p:cNvSpPr>
              <p:nvPr/>
            </p:nvSpPr>
            <p:spPr bwMode="auto">
              <a:xfrm>
                <a:off x="1382" y="897"/>
                <a:ext cx="2011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 struktura sprzyjają realizacji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1" name="Rectangle 51"/>
              <p:cNvSpPr>
                <a:spLocks noChangeArrowheads="1"/>
              </p:cNvSpPr>
              <p:nvPr/>
            </p:nvSpPr>
            <p:spPr bwMode="auto">
              <a:xfrm>
                <a:off x="714" y="1052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2" name="Rectangle 52"/>
              <p:cNvSpPr>
                <a:spLocks noChangeArrowheads="1"/>
              </p:cNvSpPr>
              <p:nvPr/>
            </p:nvSpPr>
            <p:spPr bwMode="auto">
              <a:xfrm>
                <a:off x="714" y="1053"/>
                <a:ext cx="34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dług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3" name="Rectangle 53"/>
              <p:cNvSpPr>
                <a:spLocks noChangeArrowheads="1"/>
              </p:cNvSpPr>
              <p:nvPr/>
            </p:nvSpPr>
            <p:spPr bwMode="auto">
              <a:xfrm>
                <a:off x="947" y="1053"/>
                <a:ext cx="2596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ofalowych</a:t>
                </a: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, zaplanowanych działań dla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4" name="Rectangle 54"/>
              <p:cNvSpPr>
                <a:spLocks noChangeArrowheads="1"/>
              </p:cNvSpPr>
              <p:nvPr/>
            </p:nvSpPr>
            <p:spPr bwMode="auto">
              <a:xfrm>
                <a:off x="714" y="1208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5" name="Rectangle 55"/>
              <p:cNvSpPr>
                <a:spLocks noChangeArrowheads="1"/>
              </p:cNvSpPr>
              <p:nvPr/>
            </p:nvSpPr>
            <p:spPr bwMode="auto">
              <a:xfrm>
                <a:off x="714" y="1209"/>
                <a:ext cx="288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wzmacniania zdrowia dzieci, pracowników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6" name="Rectangle 56"/>
              <p:cNvSpPr>
                <a:spLocks noChangeArrowheads="1"/>
              </p:cNvSpPr>
              <p:nvPr/>
            </p:nvSpPr>
            <p:spPr bwMode="auto">
              <a:xfrm>
                <a:off x="3539" y="1209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" name="Rectangle 57"/>
              <p:cNvSpPr>
                <a:spLocks noChangeArrowheads="1"/>
              </p:cNvSpPr>
              <p:nvPr/>
            </p:nvSpPr>
            <p:spPr bwMode="auto">
              <a:xfrm>
                <a:off x="714" y="1364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78" name="Rectangle 58"/>
              <p:cNvSpPr>
                <a:spLocks noChangeArrowheads="1"/>
              </p:cNvSpPr>
              <p:nvPr/>
            </p:nvSpPr>
            <p:spPr bwMode="auto">
              <a:xfrm>
                <a:off x="714" y="1365"/>
                <a:ext cx="978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 rodziców dzieci.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9" name="Rectangle 59"/>
              <p:cNvSpPr>
                <a:spLocks noChangeArrowheads="1"/>
              </p:cNvSpPr>
              <p:nvPr/>
            </p:nvSpPr>
            <p:spPr bwMode="auto">
              <a:xfrm>
                <a:off x="1821" y="1365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0" name="Rectangle 60"/>
              <p:cNvSpPr>
                <a:spLocks noChangeArrowheads="1"/>
              </p:cNvSpPr>
              <p:nvPr/>
            </p:nvSpPr>
            <p:spPr bwMode="auto">
              <a:xfrm>
                <a:off x="3801" y="583"/>
                <a:ext cx="70" cy="4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1" name="Rectangle 61"/>
              <p:cNvSpPr>
                <a:spLocks noChangeArrowheads="1"/>
              </p:cNvSpPr>
              <p:nvPr/>
            </p:nvSpPr>
            <p:spPr bwMode="auto">
              <a:xfrm>
                <a:off x="5179" y="583"/>
                <a:ext cx="58" cy="4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2" name="Rectangle 62"/>
              <p:cNvSpPr>
                <a:spLocks noChangeArrowheads="1"/>
              </p:cNvSpPr>
              <p:nvPr/>
            </p:nvSpPr>
            <p:spPr bwMode="auto">
              <a:xfrm>
                <a:off x="3801" y="1052"/>
                <a:ext cx="1436" cy="468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3" name="Rectangle 63"/>
              <p:cNvSpPr>
                <a:spLocks noChangeArrowheads="1"/>
              </p:cNvSpPr>
              <p:nvPr/>
            </p:nvSpPr>
            <p:spPr bwMode="auto">
              <a:xfrm>
                <a:off x="3871" y="583"/>
                <a:ext cx="1308" cy="2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4" name="Rectangle 64"/>
              <p:cNvSpPr>
                <a:spLocks noChangeArrowheads="1"/>
              </p:cNvSpPr>
              <p:nvPr/>
            </p:nvSpPr>
            <p:spPr bwMode="auto">
              <a:xfrm>
                <a:off x="4525" y="585"/>
                <a:ext cx="161" cy="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5" name="Rectangle 65"/>
              <p:cNvSpPr>
                <a:spLocks noChangeArrowheads="1"/>
              </p:cNvSpPr>
              <p:nvPr/>
            </p:nvSpPr>
            <p:spPr bwMode="auto">
              <a:xfrm>
                <a:off x="3871" y="817"/>
                <a:ext cx="1308" cy="23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6" name="Rectangle 66"/>
              <p:cNvSpPr>
                <a:spLocks noChangeArrowheads="1"/>
              </p:cNvSpPr>
              <p:nvPr/>
            </p:nvSpPr>
            <p:spPr bwMode="auto">
              <a:xfrm>
                <a:off x="4374" y="819"/>
                <a:ext cx="2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pl-PL" sz="2600" b="1" dirty="0" smtClean="0">
                    <a:solidFill>
                      <a:srgbClr val="000000"/>
                    </a:solidFill>
                    <a:latin typeface="Times New Roman" pitchFamily="18" charset="0"/>
                    <a:cs typeface="Arial" pitchFamily="34" charset="0"/>
                  </a:rPr>
                  <a:t>5,0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7" name="Rectangle 67"/>
              <p:cNvSpPr>
                <a:spLocks noChangeArrowheads="1"/>
              </p:cNvSpPr>
              <p:nvPr/>
            </p:nvSpPr>
            <p:spPr bwMode="auto">
              <a:xfrm>
                <a:off x="4676" y="819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8" name="Rectangle 68"/>
              <p:cNvSpPr>
                <a:spLocks noChangeArrowheads="1"/>
              </p:cNvSpPr>
              <p:nvPr/>
            </p:nvSpPr>
            <p:spPr bwMode="auto">
              <a:xfrm>
                <a:off x="627" y="566"/>
                <a:ext cx="29" cy="1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89" name="Rectangle 69"/>
              <p:cNvSpPr>
                <a:spLocks noChangeArrowheads="1"/>
              </p:cNvSpPr>
              <p:nvPr/>
            </p:nvSpPr>
            <p:spPr bwMode="auto">
              <a:xfrm>
                <a:off x="656" y="566"/>
                <a:ext cx="3139" cy="1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0" name="Rectangle 70"/>
              <p:cNvSpPr>
                <a:spLocks noChangeArrowheads="1"/>
              </p:cNvSpPr>
              <p:nvPr/>
            </p:nvSpPr>
            <p:spPr bwMode="auto">
              <a:xfrm>
                <a:off x="656" y="582"/>
                <a:ext cx="313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1" name="Rectangle 71"/>
              <p:cNvSpPr>
                <a:spLocks noChangeArrowheads="1"/>
              </p:cNvSpPr>
              <p:nvPr/>
            </p:nvSpPr>
            <p:spPr bwMode="auto">
              <a:xfrm>
                <a:off x="3795" y="566"/>
                <a:ext cx="6" cy="1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2" name="Rectangle 72"/>
              <p:cNvSpPr>
                <a:spLocks noChangeArrowheads="1"/>
              </p:cNvSpPr>
              <p:nvPr/>
            </p:nvSpPr>
            <p:spPr bwMode="auto">
              <a:xfrm>
                <a:off x="3801" y="566"/>
                <a:ext cx="1436" cy="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3" name="Rectangle 73"/>
              <p:cNvSpPr>
                <a:spLocks noChangeArrowheads="1"/>
              </p:cNvSpPr>
              <p:nvPr/>
            </p:nvSpPr>
            <p:spPr bwMode="auto">
              <a:xfrm>
                <a:off x="3801" y="571"/>
                <a:ext cx="1436" cy="1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4" name="Rectangle 74"/>
              <p:cNvSpPr>
                <a:spLocks noChangeArrowheads="1"/>
              </p:cNvSpPr>
              <p:nvPr/>
            </p:nvSpPr>
            <p:spPr bwMode="auto">
              <a:xfrm>
                <a:off x="5237" y="566"/>
                <a:ext cx="29" cy="1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5" name="Rectangle 75"/>
              <p:cNvSpPr>
                <a:spLocks noChangeArrowheads="1"/>
              </p:cNvSpPr>
              <p:nvPr/>
            </p:nvSpPr>
            <p:spPr bwMode="auto">
              <a:xfrm>
                <a:off x="627" y="583"/>
                <a:ext cx="29" cy="93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6" name="Rectangle 76"/>
              <p:cNvSpPr>
                <a:spLocks noChangeArrowheads="1"/>
              </p:cNvSpPr>
              <p:nvPr/>
            </p:nvSpPr>
            <p:spPr bwMode="auto">
              <a:xfrm>
                <a:off x="3795" y="583"/>
                <a:ext cx="6" cy="93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7" name="Rectangle 77"/>
              <p:cNvSpPr>
                <a:spLocks noChangeArrowheads="1"/>
              </p:cNvSpPr>
              <p:nvPr/>
            </p:nvSpPr>
            <p:spPr bwMode="auto">
              <a:xfrm>
                <a:off x="5237" y="583"/>
                <a:ext cx="29" cy="93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8" name="Rectangle 78"/>
              <p:cNvSpPr>
                <a:spLocks noChangeArrowheads="1"/>
              </p:cNvSpPr>
              <p:nvPr/>
            </p:nvSpPr>
            <p:spPr bwMode="auto">
              <a:xfrm>
                <a:off x="656" y="1546"/>
                <a:ext cx="58" cy="6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99" name="Rectangle 79"/>
              <p:cNvSpPr>
                <a:spLocks noChangeArrowheads="1"/>
              </p:cNvSpPr>
              <p:nvPr/>
            </p:nvSpPr>
            <p:spPr bwMode="auto">
              <a:xfrm>
                <a:off x="3726" y="1546"/>
                <a:ext cx="69" cy="62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0" name="Rectangle 80"/>
              <p:cNvSpPr>
                <a:spLocks noChangeArrowheads="1"/>
              </p:cNvSpPr>
              <p:nvPr/>
            </p:nvSpPr>
            <p:spPr bwMode="auto">
              <a:xfrm>
                <a:off x="714" y="1546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1" name="Rectangle 81"/>
              <p:cNvSpPr>
                <a:spLocks noChangeArrowheads="1"/>
              </p:cNvSpPr>
              <p:nvPr/>
            </p:nvSpPr>
            <p:spPr bwMode="auto">
              <a:xfrm>
                <a:off x="714" y="1547"/>
                <a:ext cx="8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Standard 2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Rectangle 82"/>
              <p:cNvSpPr>
                <a:spLocks noChangeArrowheads="1"/>
              </p:cNvSpPr>
              <p:nvPr/>
            </p:nvSpPr>
            <p:spPr bwMode="auto">
              <a:xfrm>
                <a:off x="1479" y="1547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3" name="Rectangle 83"/>
              <p:cNvSpPr>
                <a:spLocks noChangeArrowheads="1"/>
              </p:cNvSpPr>
              <p:nvPr/>
            </p:nvSpPr>
            <p:spPr bwMode="auto">
              <a:xfrm>
                <a:off x="714" y="1702"/>
                <a:ext cx="72" cy="47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4" name="Rectangle 84"/>
              <p:cNvSpPr>
                <a:spLocks noChangeArrowheads="1"/>
              </p:cNvSpPr>
              <p:nvPr/>
            </p:nvSpPr>
            <p:spPr bwMode="auto">
              <a:xfrm>
                <a:off x="3671" y="1702"/>
                <a:ext cx="73" cy="47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5" name="Rectangle 85"/>
              <p:cNvSpPr>
                <a:spLocks noChangeArrowheads="1"/>
              </p:cNvSpPr>
              <p:nvPr/>
            </p:nvSpPr>
            <p:spPr bwMode="auto">
              <a:xfrm>
                <a:off x="786" y="1702"/>
                <a:ext cx="2885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6" name="Rectangle 86"/>
              <p:cNvSpPr>
                <a:spLocks noChangeArrowheads="1"/>
              </p:cNvSpPr>
              <p:nvPr/>
            </p:nvSpPr>
            <p:spPr bwMode="auto">
              <a:xfrm>
                <a:off x="786" y="1703"/>
                <a:ext cx="2543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Klimat społeczny przedszkola sprzyja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7" name="Rectangle 87"/>
              <p:cNvSpPr>
                <a:spLocks noChangeArrowheads="1"/>
              </p:cNvSpPr>
              <p:nvPr/>
            </p:nvSpPr>
            <p:spPr bwMode="auto">
              <a:xfrm>
                <a:off x="786" y="1858"/>
                <a:ext cx="2885" cy="15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08" name="Rectangle 88"/>
              <p:cNvSpPr>
                <a:spLocks noChangeArrowheads="1"/>
              </p:cNvSpPr>
              <p:nvPr/>
            </p:nvSpPr>
            <p:spPr bwMode="auto">
              <a:xfrm>
                <a:off x="786" y="1860"/>
                <a:ext cx="1591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dobremu samopoczuciu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9" name="Rectangle 89"/>
              <p:cNvSpPr>
                <a:spLocks noChangeArrowheads="1"/>
              </p:cNvSpPr>
              <p:nvPr/>
            </p:nvSpPr>
            <p:spPr bwMode="auto">
              <a:xfrm>
                <a:off x="2316" y="1860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0" name="Rectangle 90"/>
              <p:cNvSpPr>
                <a:spLocks noChangeArrowheads="1"/>
              </p:cNvSpPr>
              <p:nvPr/>
            </p:nvSpPr>
            <p:spPr bwMode="auto">
              <a:xfrm>
                <a:off x="2109" y="1860"/>
                <a:ext cx="1178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 zdrowiu dzieci,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1" name="Rectangle 91"/>
              <p:cNvSpPr>
                <a:spLocks noChangeArrowheads="1"/>
              </p:cNvSpPr>
              <p:nvPr/>
            </p:nvSpPr>
            <p:spPr bwMode="auto">
              <a:xfrm>
                <a:off x="786" y="2013"/>
                <a:ext cx="2885" cy="16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2" name="Rectangle 92"/>
              <p:cNvSpPr>
                <a:spLocks noChangeArrowheads="1"/>
              </p:cNvSpPr>
              <p:nvPr/>
            </p:nvSpPr>
            <p:spPr bwMode="auto">
              <a:xfrm>
                <a:off x="786" y="2014"/>
                <a:ext cx="977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pracowników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3" name="Rectangle 93"/>
              <p:cNvSpPr>
                <a:spLocks noChangeArrowheads="1"/>
              </p:cNvSpPr>
              <p:nvPr/>
            </p:nvSpPr>
            <p:spPr bwMode="auto">
              <a:xfrm>
                <a:off x="1547" y="2014"/>
                <a:ext cx="120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 rodziców dzieci.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4" name="Rectangle 94"/>
              <p:cNvSpPr>
                <a:spLocks noChangeArrowheads="1"/>
              </p:cNvSpPr>
              <p:nvPr/>
            </p:nvSpPr>
            <p:spPr bwMode="auto">
              <a:xfrm>
                <a:off x="2848" y="2014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5" name="Rectangle 95"/>
              <p:cNvSpPr>
                <a:spLocks noChangeArrowheads="1"/>
              </p:cNvSpPr>
              <p:nvPr/>
            </p:nvSpPr>
            <p:spPr bwMode="auto">
              <a:xfrm>
                <a:off x="714" y="2168"/>
                <a:ext cx="5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6" name="Rectangle 96"/>
              <p:cNvSpPr>
                <a:spLocks noChangeArrowheads="1"/>
              </p:cNvSpPr>
              <p:nvPr/>
            </p:nvSpPr>
            <p:spPr bwMode="auto">
              <a:xfrm>
                <a:off x="3801" y="1546"/>
                <a:ext cx="1436" cy="19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7" name="Rectangle 97"/>
              <p:cNvSpPr>
                <a:spLocks noChangeArrowheads="1"/>
              </p:cNvSpPr>
              <p:nvPr/>
            </p:nvSpPr>
            <p:spPr bwMode="auto">
              <a:xfrm>
                <a:off x="3801" y="1743"/>
                <a:ext cx="70" cy="2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8" name="Rectangle 98"/>
              <p:cNvSpPr>
                <a:spLocks noChangeArrowheads="1"/>
              </p:cNvSpPr>
              <p:nvPr/>
            </p:nvSpPr>
            <p:spPr bwMode="auto">
              <a:xfrm>
                <a:off x="5179" y="1743"/>
                <a:ext cx="58" cy="2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19" name="Rectangle 99"/>
              <p:cNvSpPr>
                <a:spLocks noChangeArrowheads="1"/>
              </p:cNvSpPr>
              <p:nvPr/>
            </p:nvSpPr>
            <p:spPr bwMode="auto">
              <a:xfrm>
                <a:off x="3801" y="1977"/>
                <a:ext cx="1436" cy="19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0" name="Rectangle 100"/>
              <p:cNvSpPr>
                <a:spLocks noChangeArrowheads="1"/>
              </p:cNvSpPr>
              <p:nvPr/>
            </p:nvSpPr>
            <p:spPr bwMode="auto">
              <a:xfrm>
                <a:off x="3871" y="1743"/>
                <a:ext cx="1308" cy="2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1" name="Rectangle 101"/>
              <p:cNvSpPr>
                <a:spLocks noChangeArrowheads="1"/>
              </p:cNvSpPr>
              <p:nvPr/>
            </p:nvSpPr>
            <p:spPr bwMode="auto">
              <a:xfrm>
                <a:off x="4374" y="1745"/>
                <a:ext cx="2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4,7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2" name="Rectangle 102"/>
              <p:cNvSpPr>
                <a:spLocks noChangeArrowheads="1"/>
              </p:cNvSpPr>
              <p:nvPr/>
            </p:nvSpPr>
            <p:spPr bwMode="auto">
              <a:xfrm>
                <a:off x="4676" y="1745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3" name="Rectangle 103"/>
              <p:cNvSpPr>
                <a:spLocks noChangeArrowheads="1"/>
              </p:cNvSpPr>
              <p:nvPr/>
            </p:nvSpPr>
            <p:spPr bwMode="auto">
              <a:xfrm>
                <a:off x="627" y="1520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4" name="Rectangle 104"/>
              <p:cNvSpPr>
                <a:spLocks noChangeArrowheads="1"/>
              </p:cNvSpPr>
              <p:nvPr/>
            </p:nvSpPr>
            <p:spPr bwMode="auto">
              <a:xfrm>
                <a:off x="656" y="1520"/>
                <a:ext cx="313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5" name="Rectangle 105"/>
              <p:cNvSpPr>
                <a:spLocks noChangeArrowheads="1"/>
              </p:cNvSpPr>
              <p:nvPr/>
            </p:nvSpPr>
            <p:spPr bwMode="auto">
              <a:xfrm>
                <a:off x="656" y="1545"/>
                <a:ext cx="3139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6" name="Rectangle 106"/>
              <p:cNvSpPr>
                <a:spLocks noChangeArrowheads="1"/>
              </p:cNvSpPr>
              <p:nvPr/>
            </p:nvSpPr>
            <p:spPr bwMode="auto">
              <a:xfrm>
                <a:off x="3801" y="1545"/>
                <a:ext cx="23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7" name="Rectangle 107"/>
              <p:cNvSpPr>
                <a:spLocks noChangeArrowheads="1"/>
              </p:cNvSpPr>
              <p:nvPr/>
            </p:nvSpPr>
            <p:spPr bwMode="auto">
              <a:xfrm>
                <a:off x="3795" y="1545"/>
                <a:ext cx="6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8" name="Rectangle 108"/>
              <p:cNvSpPr>
                <a:spLocks noChangeArrowheads="1"/>
              </p:cNvSpPr>
              <p:nvPr/>
            </p:nvSpPr>
            <p:spPr bwMode="auto">
              <a:xfrm>
                <a:off x="3795" y="1520"/>
                <a:ext cx="2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29" name="Rectangle 109"/>
              <p:cNvSpPr>
                <a:spLocks noChangeArrowheads="1"/>
              </p:cNvSpPr>
              <p:nvPr/>
            </p:nvSpPr>
            <p:spPr bwMode="auto">
              <a:xfrm>
                <a:off x="3824" y="1520"/>
                <a:ext cx="1413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0" name="Rectangle 110"/>
              <p:cNvSpPr>
                <a:spLocks noChangeArrowheads="1"/>
              </p:cNvSpPr>
              <p:nvPr/>
            </p:nvSpPr>
            <p:spPr bwMode="auto">
              <a:xfrm>
                <a:off x="3824" y="1545"/>
                <a:ext cx="1413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1" name="Rectangle 111"/>
              <p:cNvSpPr>
                <a:spLocks noChangeArrowheads="1"/>
              </p:cNvSpPr>
              <p:nvPr/>
            </p:nvSpPr>
            <p:spPr bwMode="auto">
              <a:xfrm>
                <a:off x="5237" y="1520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2" name="Rectangle 112"/>
              <p:cNvSpPr>
                <a:spLocks noChangeArrowheads="1"/>
              </p:cNvSpPr>
              <p:nvPr/>
            </p:nvSpPr>
            <p:spPr bwMode="auto">
              <a:xfrm>
                <a:off x="627" y="1546"/>
                <a:ext cx="29" cy="62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3" name="Rectangle 113"/>
              <p:cNvSpPr>
                <a:spLocks noChangeArrowheads="1"/>
              </p:cNvSpPr>
              <p:nvPr/>
            </p:nvSpPr>
            <p:spPr bwMode="auto">
              <a:xfrm>
                <a:off x="3795" y="1546"/>
                <a:ext cx="6" cy="62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4" name="Rectangle 114"/>
              <p:cNvSpPr>
                <a:spLocks noChangeArrowheads="1"/>
              </p:cNvSpPr>
              <p:nvPr/>
            </p:nvSpPr>
            <p:spPr bwMode="auto">
              <a:xfrm>
                <a:off x="5237" y="1546"/>
                <a:ext cx="29" cy="627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5" name="Rectangle 115"/>
              <p:cNvSpPr>
                <a:spLocks noChangeArrowheads="1"/>
              </p:cNvSpPr>
              <p:nvPr/>
            </p:nvSpPr>
            <p:spPr bwMode="auto">
              <a:xfrm>
                <a:off x="656" y="2199"/>
                <a:ext cx="58" cy="7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6" name="Rectangle 116"/>
              <p:cNvSpPr>
                <a:spLocks noChangeArrowheads="1"/>
              </p:cNvSpPr>
              <p:nvPr/>
            </p:nvSpPr>
            <p:spPr bwMode="auto">
              <a:xfrm>
                <a:off x="3726" y="2199"/>
                <a:ext cx="69" cy="78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7" name="Rectangle 117"/>
              <p:cNvSpPr>
                <a:spLocks noChangeArrowheads="1"/>
              </p:cNvSpPr>
              <p:nvPr/>
            </p:nvSpPr>
            <p:spPr bwMode="auto">
              <a:xfrm>
                <a:off x="714" y="2199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38" name="Rectangle 118"/>
              <p:cNvSpPr>
                <a:spLocks noChangeArrowheads="1"/>
              </p:cNvSpPr>
              <p:nvPr/>
            </p:nvSpPr>
            <p:spPr bwMode="auto">
              <a:xfrm>
                <a:off x="714" y="2200"/>
                <a:ext cx="8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Standard 3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9" name="Rectangle 119"/>
              <p:cNvSpPr>
                <a:spLocks noChangeArrowheads="1"/>
              </p:cNvSpPr>
              <p:nvPr/>
            </p:nvSpPr>
            <p:spPr bwMode="auto">
              <a:xfrm>
                <a:off x="1479" y="2200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0" name="Rectangle 120"/>
              <p:cNvSpPr>
                <a:spLocks noChangeArrowheads="1"/>
              </p:cNvSpPr>
              <p:nvPr/>
            </p:nvSpPr>
            <p:spPr bwMode="auto">
              <a:xfrm>
                <a:off x="714" y="2355"/>
                <a:ext cx="3012" cy="157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1" name="Rectangle 121"/>
              <p:cNvSpPr>
                <a:spLocks noChangeArrowheads="1"/>
              </p:cNvSpPr>
              <p:nvPr/>
            </p:nvSpPr>
            <p:spPr bwMode="auto">
              <a:xfrm>
                <a:off x="714" y="2357"/>
                <a:ext cx="2843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Przedszkole prowadzi edukację zdrowotną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2" name="Rectangle 122"/>
              <p:cNvSpPr>
                <a:spLocks noChangeArrowheads="1"/>
              </p:cNvSpPr>
              <p:nvPr/>
            </p:nvSpPr>
            <p:spPr bwMode="auto">
              <a:xfrm>
                <a:off x="714" y="2512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3" name="Rectangle 123"/>
              <p:cNvSpPr>
                <a:spLocks noChangeArrowheads="1"/>
              </p:cNvSpPr>
              <p:nvPr/>
            </p:nvSpPr>
            <p:spPr bwMode="auto">
              <a:xfrm>
                <a:off x="714" y="2513"/>
                <a:ext cx="3072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dzieci i stwarza im warunki do praktykowania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4" name="Rectangle 124"/>
              <p:cNvSpPr>
                <a:spLocks noChangeArrowheads="1"/>
              </p:cNvSpPr>
              <p:nvPr/>
            </p:nvSpPr>
            <p:spPr bwMode="auto">
              <a:xfrm>
                <a:off x="714" y="2668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5" name="Rectangle 125"/>
              <p:cNvSpPr>
                <a:spLocks noChangeArrowheads="1"/>
              </p:cNvSpPr>
              <p:nvPr/>
            </p:nvSpPr>
            <p:spPr bwMode="auto">
              <a:xfrm>
                <a:off x="714" y="2669"/>
                <a:ext cx="2110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w codziennym życiu zachowań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6" name="Rectangle 126"/>
              <p:cNvSpPr>
                <a:spLocks noChangeArrowheads="1"/>
              </p:cNvSpPr>
              <p:nvPr/>
            </p:nvSpPr>
            <p:spPr bwMode="auto">
              <a:xfrm>
                <a:off x="714" y="2824"/>
                <a:ext cx="3012" cy="156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47" name="Rectangle 127"/>
              <p:cNvSpPr>
                <a:spLocks noChangeArrowheads="1"/>
              </p:cNvSpPr>
              <p:nvPr/>
            </p:nvSpPr>
            <p:spPr bwMode="auto">
              <a:xfrm>
                <a:off x="2474" y="2653"/>
                <a:ext cx="1156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prozdrowotnych.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8" name="Rectangle 128"/>
              <p:cNvSpPr>
                <a:spLocks noChangeArrowheads="1"/>
              </p:cNvSpPr>
              <p:nvPr/>
            </p:nvSpPr>
            <p:spPr bwMode="auto">
              <a:xfrm>
                <a:off x="1807" y="2825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49" name="Rectangle 129"/>
              <p:cNvSpPr>
                <a:spLocks noChangeArrowheads="1"/>
              </p:cNvSpPr>
              <p:nvPr/>
            </p:nvSpPr>
            <p:spPr bwMode="auto">
              <a:xfrm>
                <a:off x="3801" y="2199"/>
                <a:ext cx="70" cy="4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0" name="Rectangle 130"/>
              <p:cNvSpPr>
                <a:spLocks noChangeArrowheads="1"/>
              </p:cNvSpPr>
              <p:nvPr/>
            </p:nvSpPr>
            <p:spPr bwMode="auto">
              <a:xfrm>
                <a:off x="5179" y="2199"/>
                <a:ext cx="58" cy="469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1" name="Rectangle 131"/>
              <p:cNvSpPr>
                <a:spLocks noChangeArrowheads="1"/>
              </p:cNvSpPr>
              <p:nvPr/>
            </p:nvSpPr>
            <p:spPr bwMode="auto">
              <a:xfrm>
                <a:off x="3801" y="2668"/>
                <a:ext cx="1436" cy="31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2" name="Rectangle 132"/>
              <p:cNvSpPr>
                <a:spLocks noChangeArrowheads="1"/>
              </p:cNvSpPr>
              <p:nvPr/>
            </p:nvSpPr>
            <p:spPr bwMode="auto">
              <a:xfrm>
                <a:off x="3871" y="2199"/>
                <a:ext cx="1308" cy="23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3" name="Rectangle 133"/>
              <p:cNvSpPr>
                <a:spLocks noChangeArrowheads="1"/>
              </p:cNvSpPr>
              <p:nvPr/>
            </p:nvSpPr>
            <p:spPr bwMode="auto">
              <a:xfrm>
                <a:off x="4525" y="2201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4" name="Rectangle 134"/>
              <p:cNvSpPr>
                <a:spLocks noChangeArrowheads="1"/>
              </p:cNvSpPr>
              <p:nvPr/>
            </p:nvSpPr>
            <p:spPr bwMode="auto">
              <a:xfrm>
                <a:off x="3871" y="2434"/>
                <a:ext cx="1308" cy="2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5" name="Rectangle 135"/>
              <p:cNvSpPr>
                <a:spLocks noChangeArrowheads="1"/>
              </p:cNvSpPr>
              <p:nvPr/>
            </p:nvSpPr>
            <p:spPr bwMode="auto">
              <a:xfrm>
                <a:off x="4313" y="2436"/>
                <a:ext cx="2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4,9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6" name="Rectangle 136"/>
              <p:cNvSpPr>
                <a:spLocks noChangeArrowheads="1"/>
              </p:cNvSpPr>
              <p:nvPr/>
            </p:nvSpPr>
            <p:spPr bwMode="auto">
              <a:xfrm>
                <a:off x="4735" y="2436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7" name="Rectangle 137"/>
              <p:cNvSpPr>
                <a:spLocks noChangeArrowheads="1"/>
              </p:cNvSpPr>
              <p:nvPr/>
            </p:nvSpPr>
            <p:spPr bwMode="auto">
              <a:xfrm>
                <a:off x="627" y="2173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8" name="Rectangle 138"/>
              <p:cNvSpPr>
                <a:spLocks noChangeArrowheads="1"/>
              </p:cNvSpPr>
              <p:nvPr/>
            </p:nvSpPr>
            <p:spPr bwMode="auto">
              <a:xfrm>
                <a:off x="656" y="2173"/>
                <a:ext cx="313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59" name="Rectangle 139"/>
              <p:cNvSpPr>
                <a:spLocks noChangeArrowheads="1"/>
              </p:cNvSpPr>
              <p:nvPr/>
            </p:nvSpPr>
            <p:spPr bwMode="auto">
              <a:xfrm>
                <a:off x="656" y="2198"/>
                <a:ext cx="3139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0" name="Rectangle 140"/>
              <p:cNvSpPr>
                <a:spLocks noChangeArrowheads="1"/>
              </p:cNvSpPr>
              <p:nvPr/>
            </p:nvSpPr>
            <p:spPr bwMode="auto">
              <a:xfrm>
                <a:off x="3801" y="2198"/>
                <a:ext cx="23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1" name="Rectangle 141"/>
              <p:cNvSpPr>
                <a:spLocks noChangeArrowheads="1"/>
              </p:cNvSpPr>
              <p:nvPr/>
            </p:nvSpPr>
            <p:spPr bwMode="auto">
              <a:xfrm>
                <a:off x="3795" y="2198"/>
                <a:ext cx="6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2" name="Rectangle 142"/>
              <p:cNvSpPr>
                <a:spLocks noChangeArrowheads="1"/>
              </p:cNvSpPr>
              <p:nvPr/>
            </p:nvSpPr>
            <p:spPr bwMode="auto">
              <a:xfrm>
                <a:off x="3795" y="2173"/>
                <a:ext cx="2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3" name="Rectangle 143"/>
              <p:cNvSpPr>
                <a:spLocks noChangeArrowheads="1"/>
              </p:cNvSpPr>
              <p:nvPr/>
            </p:nvSpPr>
            <p:spPr bwMode="auto">
              <a:xfrm>
                <a:off x="3824" y="2173"/>
                <a:ext cx="1413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4" name="Rectangle 144"/>
              <p:cNvSpPr>
                <a:spLocks noChangeArrowheads="1"/>
              </p:cNvSpPr>
              <p:nvPr/>
            </p:nvSpPr>
            <p:spPr bwMode="auto">
              <a:xfrm>
                <a:off x="3824" y="2198"/>
                <a:ext cx="1413" cy="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5" name="Rectangle 145"/>
              <p:cNvSpPr>
                <a:spLocks noChangeArrowheads="1"/>
              </p:cNvSpPr>
              <p:nvPr/>
            </p:nvSpPr>
            <p:spPr bwMode="auto">
              <a:xfrm>
                <a:off x="5237" y="2173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6" name="Rectangle 146"/>
              <p:cNvSpPr>
                <a:spLocks noChangeArrowheads="1"/>
              </p:cNvSpPr>
              <p:nvPr/>
            </p:nvSpPr>
            <p:spPr bwMode="auto">
              <a:xfrm>
                <a:off x="627" y="2199"/>
                <a:ext cx="29" cy="7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7" name="Rectangle 147"/>
              <p:cNvSpPr>
                <a:spLocks noChangeArrowheads="1"/>
              </p:cNvSpPr>
              <p:nvPr/>
            </p:nvSpPr>
            <p:spPr bwMode="auto">
              <a:xfrm>
                <a:off x="3795" y="2199"/>
                <a:ext cx="6" cy="78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8" name="Rectangle 148"/>
              <p:cNvSpPr>
                <a:spLocks noChangeArrowheads="1"/>
              </p:cNvSpPr>
              <p:nvPr/>
            </p:nvSpPr>
            <p:spPr bwMode="auto">
              <a:xfrm>
                <a:off x="5237" y="2199"/>
                <a:ext cx="29" cy="7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69" name="Rectangle 149"/>
              <p:cNvSpPr>
                <a:spLocks noChangeArrowheads="1"/>
              </p:cNvSpPr>
              <p:nvPr/>
            </p:nvSpPr>
            <p:spPr bwMode="auto">
              <a:xfrm>
                <a:off x="656" y="3006"/>
                <a:ext cx="58" cy="78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0" name="Rectangle 150"/>
              <p:cNvSpPr>
                <a:spLocks noChangeArrowheads="1"/>
              </p:cNvSpPr>
              <p:nvPr/>
            </p:nvSpPr>
            <p:spPr bwMode="auto">
              <a:xfrm>
                <a:off x="3726" y="3006"/>
                <a:ext cx="69" cy="78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1" name="Rectangle 151"/>
              <p:cNvSpPr>
                <a:spLocks noChangeArrowheads="1"/>
              </p:cNvSpPr>
              <p:nvPr/>
            </p:nvSpPr>
            <p:spPr bwMode="auto">
              <a:xfrm>
                <a:off x="714" y="3006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2" name="Rectangle 152"/>
              <p:cNvSpPr>
                <a:spLocks noChangeArrowheads="1"/>
              </p:cNvSpPr>
              <p:nvPr/>
            </p:nvSpPr>
            <p:spPr bwMode="auto">
              <a:xfrm>
                <a:off x="714" y="3007"/>
                <a:ext cx="834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Standard 4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3" name="Rectangle 153"/>
              <p:cNvSpPr>
                <a:spLocks noChangeArrowheads="1"/>
              </p:cNvSpPr>
              <p:nvPr/>
            </p:nvSpPr>
            <p:spPr bwMode="auto">
              <a:xfrm>
                <a:off x="1479" y="3007"/>
                <a:ext cx="109" cy="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4" name="Rectangle 154"/>
              <p:cNvSpPr>
                <a:spLocks noChangeArrowheads="1"/>
              </p:cNvSpPr>
              <p:nvPr/>
            </p:nvSpPr>
            <p:spPr bwMode="auto">
              <a:xfrm>
                <a:off x="714" y="3162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5" name="Rectangle 155"/>
              <p:cNvSpPr>
                <a:spLocks noChangeArrowheads="1"/>
              </p:cNvSpPr>
              <p:nvPr/>
            </p:nvSpPr>
            <p:spPr bwMode="auto">
              <a:xfrm>
                <a:off x="714" y="3163"/>
                <a:ext cx="2679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Przedszkole podejmuje działania w celu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156"/>
              <p:cNvSpPr>
                <a:spLocks noChangeArrowheads="1"/>
              </p:cNvSpPr>
              <p:nvPr/>
            </p:nvSpPr>
            <p:spPr bwMode="auto">
              <a:xfrm>
                <a:off x="714" y="3318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7" name="Rectangle 157"/>
              <p:cNvSpPr>
                <a:spLocks noChangeArrowheads="1"/>
              </p:cNvSpPr>
              <p:nvPr/>
            </p:nvSpPr>
            <p:spPr bwMode="auto">
              <a:xfrm>
                <a:off x="714" y="3320"/>
                <a:ext cx="2236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zwiększenia kompetencji pracowników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Rectangle 158"/>
              <p:cNvSpPr>
                <a:spLocks noChangeArrowheads="1"/>
              </p:cNvSpPr>
              <p:nvPr/>
            </p:nvSpPr>
            <p:spPr bwMode="auto">
              <a:xfrm>
                <a:off x="714" y="3474"/>
                <a:ext cx="3012" cy="15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79" name="Rectangle 159"/>
              <p:cNvSpPr>
                <a:spLocks noChangeArrowheads="1"/>
              </p:cNvSpPr>
              <p:nvPr/>
            </p:nvSpPr>
            <p:spPr bwMode="auto">
              <a:xfrm>
                <a:off x="714" y="3476"/>
                <a:ext cx="2699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i rodziców dzieci w zakresie dbałości o zdrowie 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0" name="Rectangle 160"/>
              <p:cNvSpPr>
                <a:spLocks noChangeArrowheads="1"/>
              </p:cNvSpPr>
              <p:nvPr/>
            </p:nvSpPr>
            <p:spPr bwMode="auto">
              <a:xfrm>
                <a:off x="714" y="3631"/>
                <a:ext cx="3012" cy="156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1" name="Rectangle 161"/>
              <p:cNvSpPr>
                <a:spLocks noChangeArrowheads="1"/>
              </p:cNvSpPr>
              <p:nvPr/>
            </p:nvSpPr>
            <p:spPr bwMode="auto">
              <a:xfrm>
                <a:off x="714" y="3632"/>
                <a:ext cx="71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oraz do pr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" name="Rectangle 162"/>
              <p:cNvSpPr>
                <a:spLocks noChangeArrowheads="1"/>
              </p:cNvSpPr>
              <p:nvPr/>
            </p:nvSpPr>
            <p:spPr bwMode="auto">
              <a:xfrm>
                <a:off x="1261" y="3632"/>
                <a:ext cx="2132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owadzenia</a:t>
                </a:r>
                <a:r>
                  <a:rPr kumimoji="0" lang="pl-PL" sz="1700" b="0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edukacji zdrowotnej dzieci.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3" name="Rectangle 163"/>
              <p:cNvSpPr>
                <a:spLocks noChangeArrowheads="1"/>
              </p:cNvSpPr>
              <p:nvPr/>
            </p:nvSpPr>
            <p:spPr bwMode="auto">
              <a:xfrm>
                <a:off x="2636" y="3632"/>
                <a:ext cx="104" cy="1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7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4" name="Rectangle 164"/>
              <p:cNvSpPr>
                <a:spLocks noChangeArrowheads="1"/>
              </p:cNvSpPr>
              <p:nvPr/>
            </p:nvSpPr>
            <p:spPr bwMode="auto">
              <a:xfrm>
                <a:off x="3801" y="3006"/>
                <a:ext cx="70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5" name="Rectangle 165"/>
              <p:cNvSpPr>
                <a:spLocks noChangeArrowheads="1"/>
              </p:cNvSpPr>
              <p:nvPr/>
            </p:nvSpPr>
            <p:spPr bwMode="auto">
              <a:xfrm>
                <a:off x="5179" y="3006"/>
                <a:ext cx="58" cy="468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6" name="Rectangle 166"/>
              <p:cNvSpPr>
                <a:spLocks noChangeArrowheads="1"/>
              </p:cNvSpPr>
              <p:nvPr/>
            </p:nvSpPr>
            <p:spPr bwMode="auto">
              <a:xfrm>
                <a:off x="3801" y="3474"/>
                <a:ext cx="1436" cy="313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7" name="Rectangle 167"/>
              <p:cNvSpPr>
                <a:spLocks noChangeArrowheads="1"/>
              </p:cNvSpPr>
              <p:nvPr/>
            </p:nvSpPr>
            <p:spPr bwMode="auto">
              <a:xfrm>
                <a:off x="3871" y="3006"/>
                <a:ext cx="1308" cy="2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88" name="Rectangle 168"/>
              <p:cNvSpPr>
                <a:spLocks noChangeArrowheads="1"/>
              </p:cNvSpPr>
              <p:nvPr/>
            </p:nvSpPr>
            <p:spPr bwMode="auto">
              <a:xfrm>
                <a:off x="4525" y="3008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9" name="Rectangle 169"/>
              <p:cNvSpPr>
                <a:spLocks noChangeArrowheads="1"/>
              </p:cNvSpPr>
              <p:nvPr/>
            </p:nvSpPr>
            <p:spPr bwMode="auto">
              <a:xfrm>
                <a:off x="3871" y="3240"/>
                <a:ext cx="1308" cy="23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0" name="Rectangle 170"/>
              <p:cNvSpPr>
                <a:spLocks noChangeArrowheads="1"/>
              </p:cNvSpPr>
              <p:nvPr/>
            </p:nvSpPr>
            <p:spPr bwMode="auto">
              <a:xfrm>
                <a:off x="4313" y="3241"/>
                <a:ext cx="2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4,7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1" name="Rectangle 171"/>
              <p:cNvSpPr>
                <a:spLocks noChangeArrowheads="1"/>
              </p:cNvSpPr>
              <p:nvPr/>
            </p:nvSpPr>
            <p:spPr bwMode="auto">
              <a:xfrm>
                <a:off x="4735" y="3241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2" name="Rectangle 172"/>
              <p:cNvSpPr>
                <a:spLocks noChangeArrowheads="1"/>
              </p:cNvSpPr>
              <p:nvPr/>
            </p:nvSpPr>
            <p:spPr bwMode="auto">
              <a:xfrm>
                <a:off x="627" y="2980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>
                <a:off x="656" y="2980"/>
                <a:ext cx="313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4" name="Rectangle 174"/>
              <p:cNvSpPr>
                <a:spLocks noChangeArrowheads="1"/>
              </p:cNvSpPr>
              <p:nvPr/>
            </p:nvSpPr>
            <p:spPr bwMode="auto">
              <a:xfrm>
                <a:off x="656" y="3005"/>
                <a:ext cx="3139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5" name="Rectangle 175"/>
              <p:cNvSpPr>
                <a:spLocks noChangeArrowheads="1"/>
              </p:cNvSpPr>
              <p:nvPr/>
            </p:nvSpPr>
            <p:spPr bwMode="auto">
              <a:xfrm>
                <a:off x="3801" y="3005"/>
                <a:ext cx="23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6" name="Rectangle 176"/>
              <p:cNvSpPr>
                <a:spLocks noChangeArrowheads="1"/>
              </p:cNvSpPr>
              <p:nvPr/>
            </p:nvSpPr>
            <p:spPr bwMode="auto">
              <a:xfrm>
                <a:off x="3795" y="3005"/>
                <a:ext cx="6" cy="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7" name="Rectangle 177"/>
              <p:cNvSpPr>
                <a:spLocks noChangeArrowheads="1"/>
              </p:cNvSpPr>
              <p:nvPr/>
            </p:nvSpPr>
            <p:spPr bwMode="auto">
              <a:xfrm>
                <a:off x="3795" y="2980"/>
                <a:ext cx="29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8" name="Rectangle 178"/>
              <p:cNvSpPr>
                <a:spLocks noChangeArrowheads="1"/>
              </p:cNvSpPr>
              <p:nvPr/>
            </p:nvSpPr>
            <p:spPr bwMode="auto">
              <a:xfrm>
                <a:off x="3824" y="2980"/>
                <a:ext cx="1413" cy="25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199" name="Rectangle 179"/>
              <p:cNvSpPr>
                <a:spLocks noChangeArrowheads="1"/>
              </p:cNvSpPr>
              <p:nvPr/>
            </p:nvSpPr>
            <p:spPr bwMode="auto">
              <a:xfrm>
                <a:off x="3824" y="3005"/>
                <a:ext cx="1413" cy="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0" name="Rectangle 180"/>
              <p:cNvSpPr>
                <a:spLocks noChangeArrowheads="1"/>
              </p:cNvSpPr>
              <p:nvPr/>
            </p:nvSpPr>
            <p:spPr bwMode="auto">
              <a:xfrm>
                <a:off x="5237" y="2980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1" name="Rectangle 181"/>
              <p:cNvSpPr>
                <a:spLocks noChangeArrowheads="1"/>
              </p:cNvSpPr>
              <p:nvPr/>
            </p:nvSpPr>
            <p:spPr bwMode="auto">
              <a:xfrm>
                <a:off x="627" y="3006"/>
                <a:ext cx="29" cy="7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2" name="Rectangle 182"/>
              <p:cNvSpPr>
                <a:spLocks noChangeArrowheads="1"/>
              </p:cNvSpPr>
              <p:nvPr/>
            </p:nvSpPr>
            <p:spPr bwMode="auto">
              <a:xfrm>
                <a:off x="3795" y="3006"/>
                <a:ext cx="6" cy="781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3" name="Rectangle 183"/>
              <p:cNvSpPr>
                <a:spLocks noChangeArrowheads="1"/>
              </p:cNvSpPr>
              <p:nvPr/>
            </p:nvSpPr>
            <p:spPr bwMode="auto">
              <a:xfrm>
                <a:off x="5237" y="3006"/>
                <a:ext cx="29" cy="781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4" name="Rectangle 184"/>
              <p:cNvSpPr>
                <a:spLocks noChangeArrowheads="1"/>
              </p:cNvSpPr>
              <p:nvPr/>
            </p:nvSpPr>
            <p:spPr bwMode="auto">
              <a:xfrm>
                <a:off x="656" y="3813"/>
                <a:ext cx="32" cy="1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5" name="Rectangle 185"/>
              <p:cNvSpPr>
                <a:spLocks noChangeArrowheads="1"/>
              </p:cNvSpPr>
              <p:nvPr/>
            </p:nvSpPr>
            <p:spPr bwMode="auto">
              <a:xfrm>
                <a:off x="2332" y="3813"/>
                <a:ext cx="1463" cy="1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6" name="Rectangle 186"/>
              <p:cNvSpPr>
                <a:spLocks noChangeArrowheads="1"/>
              </p:cNvSpPr>
              <p:nvPr/>
            </p:nvSpPr>
            <p:spPr bwMode="auto">
              <a:xfrm>
                <a:off x="656" y="3995"/>
                <a:ext cx="3139" cy="20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7" name="Rectangle 187"/>
              <p:cNvSpPr>
                <a:spLocks noChangeArrowheads="1"/>
              </p:cNvSpPr>
              <p:nvPr/>
            </p:nvSpPr>
            <p:spPr bwMode="auto">
              <a:xfrm>
                <a:off x="688" y="3813"/>
                <a:ext cx="72" cy="1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8" name="Rectangle 188"/>
              <p:cNvSpPr>
                <a:spLocks noChangeArrowheads="1"/>
              </p:cNvSpPr>
              <p:nvPr/>
            </p:nvSpPr>
            <p:spPr bwMode="auto">
              <a:xfrm>
                <a:off x="2260" y="3813"/>
                <a:ext cx="72" cy="1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09" name="Rectangle 189"/>
              <p:cNvSpPr>
                <a:spLocks noChangeArrowheads="1"/>
              </p:cNvSpPr>
              <p:nvPr/>
            </p:nvSpPr>
            <p:spPr bwMode="auto">
              <a:xfrm>
                <a:off x="760" y="3813"/>
                <a:ext cx="1500" cy="18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0" name="Rectangle 190"/>
              <p:cNvSpPr>
                <a:spLocks noChangeArrowheads="1"/>
              </p:cNvSpPr>
              <p:nvPr/>
            </p:nvSpPr>
            <p:spPr bwMode="auto">
              <a:xfrm>
                <a:off x="760" y="3814"/>
                <a:ext cx="1159" cy="2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0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Ocena łączna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1" name="Rectangle 191"/>
              <p:cNvSpPr>
                <a:spLocks noChangeArrowheads="1"/>
              </p:cNvSpPr>
              <p:nvPr/>
            </p:nvSpPr>
            <p:spPr bwMode="auto">
              <a:xfrm>
                <a:off x="1828" y="3816"/>
                <a:ext cx="122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0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2" name="Rectangle 192"/>
              <p:cNvSpPr>
                <a:spLocks noChangeArrowheads="1"/>
              </p:cNvSpPr>
              <p:nvPr/>
            </p:nvSpPr>
            <p:spPr bwMode="auto">
              <a:xfrm>
                <a:off x="688" y="3990"/>
                <a:ext cx="6" cy="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3" name="Rectangle 193"/>
              <p:cNvSpPr>
                <a:spLocks noChangeArrowheads="1"/>
              </p:cNvSpPr>
              <p:nvPr/>
            </p:nvSpPr>
            <p:spPr bwMode="auto">
              <a:xfrm>
                <a:off x="3801" y="3813"/>
                <a:ext cx="44" cy="23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4" name="Rectangle 194"/>
              <p:cNvSpPr>
                <a:spLocks noChangeArrowheads="1"/>
              </p:cNvSpPr>
              <p:nvPr/>
            </p:nvSpPr>
            <p:spPr bwMode="auto">
              <a:xfrm>
                <a:off x="5209" y="3813"/>
                <a:ext cx="33" cy="23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5" name="Rectangle 195"/>
              <p:cNvSpPr>
                <a:spLocks noChangeArrowheads="1"/>
              </p:cNvSpPr>
              <p:nvPr/>
            </p:nvSpPr>
            <p:spPr bwMode="auto">
              <a:xfrm>
                <a:off x="3801" y="4046"/>
                <a:ext cx="1441" cy="15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6" name="Rectangle 196"/>
              <p:cNvSpPr>
                <a:spLocks noChangeArrowheads="1"/>
              </p:cNvSpPr>
              <p:nvPr/>
            </p:nvSpPr>
            <p:spPr bwMode="auto">
              <a:xfrm>
                <a:off x="3845" y="3813"/>
                <a:ext cx="1364" cy="233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17" name="Rectangle 197"/>
              <p:cNvSpPr>
                <a:spLocks noChangeArrowheads="1"/>
              </p:cNvSpPr>
              <p:nvPr/>
            </p:nvSpPr>
            <p:spPr bwMode="auto">
              <a:xfrm>
                <a:off x="4316" y="3814"/>
                <a:ext cx="26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4,8</a:t>
                </a:r>
                <a:endParaRPr kumimoji="0" lang="pl-PL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8" name="Rectangle 198"/>
              <p:cNvSpPr>
                <a:spLocks noChangeArrowheads="1"/>
              </p:cNvSpPr>
              <p:nvPr/>
            </p:nvSpPr>
            <p:spPr bwMode="auto">
              <a:xfrm>
                <a:off x="4738" y="3814"/>
                <a:ext cx="167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l-PL" sz="2600" b="1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itchFamily="18" charset="0"/>
                    <a:cs typeface="Arial" pitchFamily="34" charset="0"/>
                  </a:rPr>
                  <a:t> </a:t>
                </a:r>
                <a:endParaRPr kumimoji="0" lang="pl-PL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9" name="Rectangle 199"/>
              <p:cNvSpPr>
                <a:spLocks noChangeArrowheads="1"/>
              </p:cNvSpPr>
              <p:nvPr/>
            </p:nvSpPr>
            <p:spPr bwMode="auto">
              <a:xfrm>
                <a:off x="627" y="3787"/>
                <a:ext cx="29" cy="26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0" name="Rectangle 200"/>
              <p:cNvSpPr>
                <a:spLocks noChangeArrowheads="1"/>
              </p:cNvSpPr>
              <p:nvPr/>
            </p:nvSpPr>
            <p:spPr bwMode="auto">
              <a:xfrm>
                <a:off x="656" y="3787"/>
                <a:ext cx="313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1" name="Rectangle 201"/>
              <p:cNvSpPr>
                <a:spLocks noChangeArrowheads="1"/>
              </p:cNvSpPr>
              <p:nvPr/>
            </p:nvSpPr>
            <p:spPr bwMode="auto">
              <a:xfrm>
                <a:off x="656" y="3811"/>
                <a:ext cx="3139" cy="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2" name="Rectangle 202"/>
              <p:cNvSpPr>
                <a:spLocks noChangeArrowheads="1"/>
              </p:cNvSpPr>
              <p:nvPr/>
            </p:nvSpPr>
            <p:spPr bwMode="auto">
              <a:xfrm>
                <a:off x="3801" y="3811"/>
                <a:ext cx="23" cy="2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3" name="Rectangle 203"/>
              <p:cNvSpPr>
                <a:spLocks noChangeArrowheads="1"/>
              </p:cNvSpPr>
              <p:nvPr/>
            </p:nvSpPr>
            <p:spPr bwMode="auto">
              <a:xfrm>
                <a:off x="3795" y="3811"/>
                <a:ext cx="6" cy="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  <p:sp>
            <p:nvSpPr>
              <p:cNvPr id="224" name="Rectangle 204"/>
              <p:cNvSpPr>
                <a:spLocks noChangeArrowheads="1"/>
              </p:cNvSpPr>
              <p:nvPr/>
            </p:nvSpPr>
            <p:spPr bwMode="auto">
              <a:xfrm>
                <a:off x="3795" y="3787"/>
                <a:ext cx="29" cy="24"/>
              </a:xfrm>
              <a:prstGeom prst="rect">
                <a:avLst/>
              </a:prstGeom>
              <a:solidFill>
                <a:srgbClr val="ED7D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l-PL"/>
              </a:p>
            </p:txBody>
          </p:sp>
        </p:grpSp>
        <p:sp>
          <p:nvSpPr>
            <p:cNvPr id="8" name="Rectangle 206"/>
            <p:cNvSpPr>
              <a:spLocks noChangeArrowheads="1"/>
            </p:cNvSpPr>
            <p:nvPr/>
          </p:nvSpPr>
          <p:spPr bwMode="auto">
            <a:xfrm>
              <a:off x="3824" y="3787"/>
              <a:ext cx="1413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Rectangle 207"/>
            <p:cNvSpPr>
              <a:spLocks noChangeArrowheads="1"/>
            </p:cNvSpPr>
            <p:nvPr/>
          </p:nvSpPr>
          <p:spPr bwMode="auto">
            <a:xfrm>
              <a:off x="3824" y="3811"/>
              <a:ext cx="1413" cy="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Rectangle 208"/>
            <p:cNvSpPr>
              <a:spLocks noChangeArrowheads="1"/>
            </p:cNvSpPr>
            <p:nvPr/>
          </p:nvSpPr>
          <p:spPr bwMode="auto">
            <a:xfrm>
              <a:off x="5237" y="3811"/>
              <a:ext cx="5" cy="2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Rectangle 209"/>
            <p:cNvSpPr>
              <a:spLocks noChangeArrowheads="1"/>
            </p:cNvSpPr>
            <p:nvPr/>
          </p:nvSpPr>
          <p:spPr bwMode="auto">
            <a:xfrm>
              <a:off x="5242" y="3811"/>
              <a:ext cx="29" cy="2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Rectangle 210"/>
            <p:cNvSpPr>
              <a:spLocks noChangeArrowheads="1"/>
            </p:cNvSpPr>
            <p:nvPr/>
          </p:nvSpPr>
          <p:spPr bwMode="auto">
            <a:xfrm>
              <a:off x="5237" y="3787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Rectangle 211"/>
            <p:cNvSpPr>
              <a:spLocks noChangeArrowheads="1"/>
            </p:cNvSpPr>
            <p:nvPr/>
          </p:nvSpPr>
          <p:spPr bwMode="auto">
            <a:xfrm>
              <a:off x="5237" y="3787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Rectangle 212"/>
            <p:cNvSpPr>
              <a:spLocks noChangeArrowheads="1"/>
            </p:cNvSpPr>
            <p:nvPr/>
          </p:nvSpPr>
          <p:spPr bwMode="auto">
            <a:xfrm>
              <a:off x="627" y="3813"/>
              <a:ext cx="29" cy="38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Rectangle 213"/>
            <p:cNvSpPr>
              <a:spLocks noChangeArrowheads="1"/>
            </p:cNvSpPr>
            <p:nvPr/>
          </p:nvSpPr>
          <p:spPr bwMode="auto">
            <a:xfrm>
              <a:off x="627" y="4201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627" y="4201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Rectangle 215"/>
            <p:cNvSpPr>
              <a:spLocks noChangeArrowheads="1"/>
            </p:cNvSpPr>
            <p:nvPr/>
          </p:nvSpPr>
          <p:spPr bwMode="auto">
            <a:xfrm>
              <a:off x="656" y="4201"/>
              <a:ext cx="313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Rectangle 216"/>
            <p:cNvSpPr>
              <a:spLocks noChangeArrowheads="1"/>
            </p:cNvSpPr>
            <p:nvPr/>
          </p:nvSpPr>
          <p:spPr bwMode="auto">
            <a:xfrm>
              <a:off x="3795" y="3813"/>
              <a:ext cx="6" cy="3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Rectangle 217"/>
            <p:cNvSpPr>
              <a:spLocks noChangeArrowheads="1"/>
            </p:cNvSpPr>
            <p:nvPr/>
          </p:nvSpPr>
          <p:spPr bwMode="auto">
            <a:xfrm>
              <a:off x="3795" y="4201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218"/>
            <p:cNvSpPr>
              <a:spLocks noChangeArrowheads="1"/>
            </p:cNvSpPr>
            <p:nvPr/>
          </p:nvSpPr>
          <p:spPr bwMode="auto">
            <a:xfrm>
              <a:off x="3824" y="4201"/>
              <a:ext cx="1418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Rectangle 219"/>
            <p:cNvSpPr>
              <a:spLocks noChangeArrowheads="1"/>
            </p:cNvSpPr>
            <p:nvPr/>
          </p:nvSpPr>
          <p:spPr bwMode="auto">
            <a:xfrm>
              <a:off x="5242" y="3813"/>
              <a:ext cx="29" cy="388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2" name="Rectangle 220"/>
            <p:cNvSpPr>
              <a:spLocks noChangeArrowheads="1"/>
            </p:cNvSpPr>
            <p:nvPr/>
          </p:nvSpPr>
          <p:spPr bwMode="auto">
            <a:xfrm>
              <a:off x="5242" y="4201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3" name="Rectangle 221"/>
            <p:cNvSpPr>
              <a:spLocks noChangeArrowheads="1"/>
            </p:cNvSpPr>
            <p:nvPr/>
          </p:nvSpPr>
          <p:spPr bwMode="auto">
            <a:xfrm>
              <a:off x="5242" y="4201"/>
              <a:ext cx="29" cy="24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4" name="Rectangle 222"/>
            <p:cNvSpPr>
              <a:spLocks noChangeArrowheads="1"/>
            </p:cNvSpPr>
            <p:nvPr/>
          </p:nvSpPr>
          <p:spPr bwMode="auto">
            <a:xfrm>
              <a:off x="659" y="4222"/>
              <a:ext cx="113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l-PL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68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Problem priorytetowy wymagający poprawy w roku szkolnym 2023/2024</a:t>
            </a:r>
            <a:endParaRPr lang="pl-PL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443924"/>
            <a:ext cx="8596668" cy="3880773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Niedostateczne oferowanie rodzicom udziału w warsztatach z zakresu wychowania </a:t>
            </a:r>
            <a:b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zdrowia. 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val="23467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4247" y="254985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Dyrektor Anna Rzadkiewicz</a:t>
            </a:r>
            <a:br>
              <a:rPr lang="pl-PL" b="1" dirty="0" smtClean="0"/>
            </a:br>
            <a:r>
              <a:rPr lang="pl-PL" b="1" dirty="0" smtClean="0"/>
              <a:t>Wicedyrektor Natalia Materniak</a:t>
            </a:r>
            <a:br>
              <a:rPr lang="pl-PL" b="1" dirty="0" smtClean="0"/>
            </a:br>
            <a:r>
              <a:rPr lang="pl-PL" b="1" dirty="0" smtClean="0"/>
              <a:t>Zespół do spraw Promocji Zdrowia:</a:t>
            </a:r>
            <a:br>
              <a:rPr lang="pl-PL" b="1" dirty="0" smtClean="0"/>
            </a:br>
            <a:r>
              <a:rPr lang="pl-PL" b="1" dirty="0" smtClean="0"/>
              <a:t>Anna </a:t>
            </a:r>
            <a:r>
              <a:rPr lang="pl-PL" b="1" dirty="0" err="1" smtClean="0"/>
              <a:t>Bernakowska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Sylwia Skrętowska</a:t>
            </a:r>
            <a:br>
              <a:rPr lang="pl-PL" b="1" dirty="0" smtClean="0"/>
            </a:br>
            <a:r>
              <a:rPr lang="pl-PL" b="1" dirty="0"/>
              <a:t>Małgorzata </a:t>
            </a:r>
            <a:r>
              <a:rPr lang="pl-PL" b="1" dirty="0" smtClean="0"/>
              <a:t>Makowiecka</a:t>
            </a:r>
            <a:br>
              <a:rPr lang="pl-PL" b="1" dirty="0" smtClean="0"/>
            </a:br>
            <a:r>
              <a:rPr lang="pl-PL" b="1" dirty="0" smtClean="0"/>
              <a:t>Barbara Zdrojewska</a:t>
            </a:r>
            <a:br>
              <a:rPr lang="pl-PL" b="1" dirty="0" smtClean="0"/>
            </a:br>
            <a:r>
              <a:rPr lang="pl-PL" b="1" dirty="0" smtClean="0"/>
              <a:t>Joanna Wodzińska- </a:t>
            </a:r>
            <a:r>
              <a:rPr lang="pl-PL" b="1" dirty="0" err="1" smtClean="0"/>
              <a:t>Hurst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5" y="199293"/>
            <a:ext cx="4466493" cy="2265770"/>
          </a:xfrm>
        </p:spPr>
      </p:pic>
    </p:spTree>
    <p:extLst>
      <p:ext uri="{BB962C8B-B14F-4D97-AF65-F5344CB8AC3E}">
        <p14:creationId xmlns:p14="http://schemas.microsoft.com/office/powerpoint/2010/main" val="27791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74727" y="229108"/>
            <a:ext cx="8844409" cy="3686399"/>
          </a:xfrm>
        </p:spPr>
        <p:txBody>
          <a:bodyPr>
            <a:noAutofit/>
          </a:bodyPr>
          <a:lstStyle/>
          <a:p>
            <a:pPr algn="ctr"/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 roku 2002 rozpoczęliśmy działania na rzecz Przedszkola Promującego Zdrowie. Inicjatywę podjęły wówczas pani Dyrektor Teresa Majcher oraz </a:t>
            </a:r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nauczycielka pani </a:t>
            </a:r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Anna </a:t>
            </a:r>
            <a:r>
              <a:rPr lang="pl-PL" sz="2200" b="1" dirty="0" err="1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Bernakowska</a:t>
            </a:r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. Efekty pracy na rzecz zdrowia przyniosły wiele korzyści, dzięki którym cztery lata później placówka została przyjęta do Wojewódzkiej Sieci Przedszkoli </a:t>
            </a:r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22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Szkół Promujących Zdrowie. </a:t>
            </a:r>
          </a:p>
          <a:p>
            <a:pPr algn="ctr"/>
            <a:endParaRPr lang="pl-PL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2" descr="skanowanie0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62" y="2672128"/>
            <a:ext cx="4607168" cy="39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3" descr="skanowanie005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83" y="2672127"/>
            <a:ext cx="4729772" cy="391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940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595" y="226490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2018 roku </a:t>
            </a:r>
            <a:r>
              <a:rPr lang="pl-PL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nasza placówka otrzymała Krajowy Certyfikat </a:t>
            </a:r>
            <a:r>
              <a:rPr lang="pl-PL" sz="24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Przedszkola Promującego Zdrowie. </a:t>
            </a:r>
          </a:p>
          <a:p>
            <a:pPr marL="0" indent="0" algn="ctr">
              <a:buNone/>
            </a:pPr>
            <a:r>
              <a:rPr lang="pl-PL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dirty="0"/>
          </a:p>
        </p:txBody>
      </p:sp>
      <p:pic>
        <p:nvPicPr>
          <p:cNvPr id="2050" name="Picture 2" descr="C:\Users\Tomek\Desktop\PREZENTACJA PROMOCJA\IMG_0151-7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0" y="1407030"/>
            <a:ext cx="4996229" cy="32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Tomek\Desktop\PREZENTACJA PROMOCJA\46679493_2019473501472521_3847560445401497600_n-7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89" y="3116506"/>
            <a:ext cx="5549412" cy="356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9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23588" y="-410669"/>
            <a:ext cx="7766936" cy="1512638"/>
          </a:xfrm>
        </p:spPr>
        <p:txBody>
          <a:bodyPr/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Od pierwszych dni pobytu w przedszkolu uczymy dzieci dbać o higienę własną oraz otoczenia.  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Tomek\Desktop\PREZENTACJA PROMOCJA\IMG_7170-7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6" y="1235633"/>
            <a:ext cx="4060582" cy="270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omek\Desktop\PREZENTACJA PROMOCJA\IMG_7179-7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19" y="4048492"/>
            <a:ext cx="4108776" cy="26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Tomek\Desktop\PREZENTACJA PROMOCJA\242799850_1203685646764291_295988681841949307_n-7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2" y="1235633"/>
            <a:ext cx="4212248" cy="263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Tomek\Desktop\PREZENTACJA PROMOCJA\20230920_085602-sca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123" y="4048492"/>
            <a:ext cx="3938954" cy="264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43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37093" y="152400"/>
            <a:ext cx="7766936" cy="1156919"/>
          </a:xfrm>
        </p:spPr>
        <p:txBody>
          <a:bodyPr/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„Witaminki, witaminki dla chłopczyka i dziewczynki…”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Zgodnie z treścią piosenki wdrażamy dzieci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do zdrowego odżywiania. 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Tomek\Desktop\PREZENTACJA PROMOCJA\IMG_4720-7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68" y="1391380"/>
            <a:ext cx="3944658" cy="253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Tomek\Desktop\PREZENTACJA PROMOCJA\200853469_326109339070976_7411250889293533150_n-7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468" y="4100573"/>
            <a:ext cx="3944658" cy="21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omek\Desktop\PREZENTACJA PROMOCJA\IMG_20231005_091246-sc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461" y="2426677"/>
            <a:ext cx="2706291" cy="356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omek\Desktop\PREZENTACJA PROMOCJA\20231007_203934-COLLAGE-scal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35" y="2296379"/>
            <a:ext cx="3058596" cy="36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91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95598" y="739855"/>
            <a:ext cx="7766936" cy="1112389"/>
          </a:xfrm>
        </p:spPr>
        <p:txBody>
          <a:bodyPr/>
          <a:lstStyle/>
          <a:p>
            <a:pPr algn="ctr"/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Ruch to zdrowie – każdy przedszkolak </a:t>
            </a:r>
            <a:br>
              <a:rPr lang="pl-PL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200" b="1" dirty="0" smtClean="0">
                <a:latin typeface="Times New Roman" pitchFamily="18" charset="0"/>
                <a:cs typeface="Times New Roman" pitchFamily="18" charset="0"/>
              </a:rPr>
              <a:t>ci to powie! Nasi wychowankowie, poprzez codzienne zabawy ruchowe, ćwiczenia gimnastyczne oraz zabawy terenowe na placu przedszkolnym, mają doskonałą możliwość do rozwijania sprawności ruchowej.</a:t>
            </a:r>
            <a:endParaRPr lang="pl-PL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Tomek\Desktop\PREZENTACJA PROMOCJA\IMG_5273-7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4" y="1801691"/>
            <a:ext cx="4201257" cy="25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omek\Desktop\PREZENTACJA PROMOCJA\IMG_2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829" y="1801690"/>
            <a:ext cx="4009293" cy="25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mek\Desktop\PREZENTACJA PROMOCJA\IMG_42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98" y="4256330"/>
            <a:ext cx="3296616" cy="247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Tomek\Desktop\PREZENTACJA PROMOCJA\IMG_977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15" y="4256330"/>
            <a:ext cx="3447319" cy="247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06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8881" y="411611"/>
            <a:ext cx="7766936" cy="1646302"/>
          </a:xfrm>
        </p:spPr>
        <p:txBody>
          <a:bodyPr/>
          <a:lstStyle/>
          <a:p>
            <a:pPr algn="ctr"/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Nauczycielki kładą nacisk na wdrażanie zasad bezpieczeństwa swoim wychowankom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np. poprzez udział w spotkaniach </a:t>
            </a:r>
            <a:br>
              <a:rPr lang="pl-PL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z funkcjonariuszami Policji i Straży Pożarnej, rozmowy wychowawcze, wycieczki piesze i autokarowe.</a:t>
            </a:r>
            <a:endParaRPr lang="pl-PL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Tomek\Desktop\PREZENTACJA PROMOCJA\IMG_7118-7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1" y="2180492"/>
            <a:ext cx="3537764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omek\Desktop\PREZENTACJA PROMOCJA\IMG_6808-7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55" y="2180491"/>
            <a:ext cx="3594509" cy="227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omek\Desktop\PREZENTACJA PROMOCJA\received_136176214445907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26" y="4595445"/>
            <a:ext cx="3857707" cy="196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omek\Desktop\PREZENTACJA PROMOCJA\IMG_4919-700x4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488" y="4615859"/>
            <a:ext cx="3633697" cy="194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Tomek\Desktop\PREZENTACJA PROMOCJA\IMG_20230915_095035902_HDR-scal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85" y="3001107"/>
            <a:ext cx="4158873" cy="257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5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3888" y="21101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pl-PL" sz="2400" b="1" dirty="0" smtClean="0">
                <a:latin typeface="Times New Roman" pitchFamily="18" charset="0"/>
                <a:cs typeface="Times New Roman" pitchFamily="18" charset="0"/>
              </a:rPr>
              <a:t>W przedszkolu nauczycielki realizują, oprócz programów własnych, także szereg ogólnopolskich programów, do których należą m.in.: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„Przyjaciele 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Zippiego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” – program zdrowia psychicznego;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„Mały Miś w świecie wielkiej literatury”;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</a:t>
            </a:r>
            <a:r>
              <a:rPr lang="pl-PL" sz="2400" dirty="0" err="1" smtClean="0">
                <a:latin typeface="Times New Roman" pitchFamily="18" charset="0"/>
                <a:cs typeface="Times New Roman" pitchFamily="18" charset="0"/>
              </a:rPr>
              <a:t>Czyściochowe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Przedszkole”;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„Skąd się biorą produkty ekologiczne?”;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„Czyste powietrze wokół nas” – program antynikotynowy;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„Kubusiowi Przyjaciele Natury”;</a:t>
            </a:r>
            <a:br>
              <a:rPr lang="pl-PL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- „Z darami natury świat nie jest ponury”.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/>
              <a:t/>
            </a:r>
            <a:br>
              <a:rPr lang="pl-PL" sz="2400" dirty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 </a:t>
            </a:r>
            <a:endParaRPr lang="pl-PL" sz="2400" dirty="0"/>
          </a:p>
        </p:txBody>
      </p:sp>
      <p:pic>
        <p:nvPicPr>
          <p:cNvPr id="4099" name="Picture 3" descr="C:\Users\Tomek\Desktop\PREZENTACJA PROMOCJA\received_725353502207566-700x45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29" y="608909"/>
            <a:ext cx="2989385" cy="196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Tomek\Desktop\PREZENTACJA PROMOCJA\20220222_112604-scal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7" y="3270047"/>
            <a:ext cx="3059724" cy="223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omek\Desktop\PREZENTACJA PROMOCJA\IMG_20211005_102307-scal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831" y="4533167"/>
            <a:ext cx="3045832" cy="223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Tomek\Desktop\PREZENTACJA PROMOCJA\Screenshot_20231212_155656_com.facebook.katana_edit_15273206605888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429" y="3270047"/>
            <a:ext cx="3143414" cy="243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Tomek\Desktop\PREZENTACJA PROMOCJA\received_1143152253167266-700x450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63" y="4533167"/>
            <a:ext cx="3051093" cy="223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809</TotalTime>
  <Words>930</Words>
  <Application>Microsoft Office PowerPoint</Application>
  <PresentationFormat>Niestandardowy</PresentationFormat>
  <Paragraphs>336</Paragraphs>
  <Slides>28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30" baseType="lpstr">
      <vt:lpstr>Faseta</vt:lpstr>
      <vt:lpstr>Dokument</vt:lpstr>
      <vt:lpstr>Przedszkole Miejskie nr 1 „Tęczowa Jedyneczka”  w Rawie Mazowieckiej</vt:lpstr>
      <vt:lpstr>Przedszkole Miejskie nr 1 „Tęczowa Jedyneczka” jest najstarszą placówką w Rawie Mazowieckiej. Powstało w latach czterdziestych ubiegłego wieku. Usytuowane jest w centrum miasta, mieści się przy ulicy Kilińskiego 2. W roku 2017 budynek został przebudowany  i zmodernizowany. Nasze przedszkole jest przyjazne dzieciom, znajdują się w nim przestronne sale z łazienkami, sala gimnastyczna wyposażona w różnoraki sprzęt do ćwiczeń oraz pracy indywidualnej z dziećmi, w tym z niepełnosprawnościami. Oprócz tego posiadamy duży plac zabaw z wieloma urządzeniami terenowymi, miejscami do odpoczynku. Poprzez  samodzielne doświadczanie, obserwację i udział w zajęciach prowadzonych przez wychowawczynie na nowo utworzonej „Tęczowej ścieżce” nasze przedszkolaki mają możliwość bezpośredniego obcowania z przyrodą. W bieżącym roku szkolnym  w przedszkolu funkcjonuje 9 oddziałów w tym 3 integracyjne. </vt:lpstr>
      <vt:lpstr>Prezentacja programu PowerPoint</vt:lpstr>
      <vt:lpstr>Prezentacja programu PowerPoint</vt:lpstr>
      <vt:lpstr>Od pierwszych dni pobytu w przedszkolu uczymy dzieci dbać o higienę własną oraz otoczenia.  </vt:lpstr>
      <vt:lpstr>„Witaminki, witaminki dla chłopczyka i dziewczynki…”  Zgodnie z treścią piosenki wdrażamy dzieci  do zdrowego odżywiania. </vt:lpstr>
      <vt:lpstr>Ruch to zdrowie – każdy przedszkolak  ci to powie! Nasi wychowankowie, poprzez codzienne zabawy ruchowe, ćwiczenia gimnastyczne oraz zabawy terenowe na placu przedszkolnym, mają doskonałą możliwość do rozwijania sprawności ruchowej.</vt:lpstr>
      <vt:lpstr>Nauczycielki kładą nacisk na wdrażanie zasad bezpieczeństwa swoim wychowankom  np. poprzez udział w spotkaniach  z funkcjonariuszami Policji i Straży Pożarnej, rozmowy wychowawcze, wycieczki piesze i autokarowe.</vt:lpstr>
      <vt:lpstr>W przedszkolu nauczycielki realizują, oprócz programów własnych, także szereg ogólnopolskich programów, do których należą m.in.:  - „Przyjaciele Zippiego” – program zdrowia psychicznego; - „Mały Miś w świecie wielkiej literatury”; - „Czyściochowe Przedszkole”; - „Skąd się biorą produkty ekologiczne?”; - „Czyste powietrze wokół nas” – program antynikotynowy; - „Kubusiowi Przyjaciele Natury”; - „Z darami natury świat nie jest ponury”.       </vt:lpstr>
      <vt:lpstr> W roku szkolnym 2022/2023 w naszej placówce realizowany był projekt edukacyjny „Rawa Mazowiecka wspiera przedszkolaków”. Dzieci uczestniczyły  w indywidualnych zajęciach specjalistycznych  oraz zajęciach grupowych, które dotyczyły m.in. emocji  i przyrody. Nauczycielki miały możliwość uczestniczenia  w szkoleniach np. Trening Umiejętności Społecznych.   - </vt:lpstr>
      <vt:lpstr>W minionym roku szkolnym przy placu zabaw została utworzona ekologiczna „Tęczowa ścieżka” w ramach realizowanego projektu „Edukacja ekologiczna  w szkołach i przedszkolach” organizowanego i współfinansowanego przez Wojewódzki Fundusz Ochrony Środowiska i Gospodarki Wodnej w Łodzi. Dzięki niej przedszkolaki mają możliwość bezpośredniego kontaktu ze światem roślin  i ptaków, poszerzają swoją wiedzę na temat otaczającej przyrody, samodzielnie badają zjawiska pogodowe i atmosferyczne. </vt:lpstr>
      <vt:lpstr>Prezentacja programu PowerPoint</vt:lpstr>
      <vt:lpstr>STANDARDY PPZ</vt:lpstr>
      <vt:lpstr>Standard 1</vt:lpstr>
      <vt:lpstr> Standard 1  Koncepcja pracy przedszkola, jego organizacja  i struktura sprzyjają realizacji długofalowych, zaplanowanych działań dla wzmacniania zdrowia dzieci, pracowników  i rodziców dzieci </vt:lpstr>
      <vt:lpstr>Standard 2  Klimat społeczny przedszkola sprzyja dobremu samopoczuciu  i zdrowiu dzieci, pracowników i rodziców dzieci.  </vt:lpstr>
      <vt:lpstr>Standard 2 </vt:lpstr>
      <vt:lpstr>Problem priorytetowy wymagający rozwiązania</vt:lpstr>
      <vt:lpstr>Standard 2  Klimat społeczny przedszkola sprzyja dobremu samopoczuciu i zdrowiu dzieci, pracowników  i rodziców dzieci. </vt:lpstr>
      <vt:lpstr>Standard 3 </vt:lpstr>
      <vt:lpstr>Standard 3</vt:lpstr>
      <vt:lpstr>Problem priorytetowy wymagający rozwiązania</vt:lpstr>
      <vt:lpstr>Standard 4 </vt:lpstr>
      <vt:lpstr>Standard 4 Przedszkole podejmuje działania w celu zwiększenia kompetencji pracowników i rodziców dzieci w zakresie dbałości o zdrowie oraz do prowadzenia edukacji</vt:lpstr>
      <vt:lpstr>Problem priorytetowy wymagający poprawy</vt:lpstr>
      <vt:lpstr>Prezentacja programu PowerPoint</vt:lpstr>
      <vt:lpstr>Problem priorytetowy wymagający poprawy w roku szkolnym 2023/2024</vt:lpstr>
      <vt:lpstr>Dyrektor Anna Rzadkiewicz Wicedyrektor Natalia Materniak Zespół do spraw Promocji Zdrowia: Anna Bernakowska Sylwia Skrętowska Małgorzata Makowiecka Barbara Zdrojewska Joanna Wodzińska- Hurst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Przedszkole Miejskie nr 1 „Tęczowa Jedyneczka”  w Rawie Mazowieckiej</dc:title>
  <dc:creator>Przedszkole Nr 1</dc:creator>
  <cp:lastModifiedBy>Tomek</cp:lastModifiedBy>
  <cp:revision>107</cp:revision>
  <dcterms:created xsi:type="dcterms:W3CDTF">2018-05-10T05:31:41Z</dcterms:created>
  <dcterms:modified xsi:type="dcterms:W3CDTF">2023-12-13T14:46:46Z</dcterms:modified>
</cp:coreProperties>
</file>